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69" r:id="rId5"/>
    <p:sldId id="270" r:id="rId6"/>
    <p:sldId id="258" r:id="rId7"/>
    <p:sldId id="259" r:id="rId8"/>
    <p:sldId id="272" r:id="rId9"/>
    <p:sldId id="273" r:id="rId10"/>
    <p:sldId id="274" r:id="rId11"/>
    <p:sldId id="260" r:id="rId12"/>
    <p:sldId id="261" r:id="rId13"/>
    <p:sldId id="262" r:id="rId14"/>
    <p:sldId id="264" r:id="rId15"/>
    <p:sldId id="265" r:id="rId16"/>
    <p:sldId id="266" r:id="rId17"/>
    <p:sldId id="267" r:id="rId18"/>
    <p:sldId id="271" r:id="rId1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78" y="5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sk-SK" smtClean="0"/>
              <a:t>Kliknite sem a upravte štýl predlohy nadpisov.</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28" name="Zástupný symbol dátumu 27"/>
          <p:cNvSpPr>
            <a:spLocks noGrp="1"/>
          </p:cNvSpPr>
          <p:nvPr>
            <p:ph type="dt" sz="half" idx="10"/>
          </p:nvPr>
        </p:nvSpPr>
        <p:spPr bwMode="auto">
          <a:xfrm rot="5400000">
            <a:off x="7764621" y="1174097"/>
            <a:ext cx="2286000" cy="381000"/>
          </a:xfrm>
        </p:spPr>
        <p:txBody>
          <a:bodyPr/>
          <a:lstStyle/>
          <a:p>
            <a:fld id="{923BA8BC-3E04-4020-97C6-C8A209E0B0DC}" type="datetimeFigureOut">
              <a:rPr lang="sk-SK" smtClean="0"/>
              <a:pPr/>
              <a:t>16. 3. 2021</a:t>
            </a:fld>
            <a:endParaRPr lang="sk-SK"/>
          </a:p>
        </p:txBody>
      </p:sp>
      <p:sp>
        <p:nvSpPr>
          <p:cNvPr id="17" name="Zástupný symbol päty 16"/>
          <p:cNvSpPr>
            <a:spLocks noGrp="1"/>
          </p:cNvSpPr>
          <p:nvPr>
            <p:ph type="ftr" sz="quarter" idx="11"/>
          </p:nvPr>
        </p:nvSpPr>
        <p:spPr bwMode="auto">
          <a:xfrm rot="5400000">
            <a:off x="7077269" y="4181669"/>
            <a:ext cx="3657600" cy="384048"/>
          </a:xfrm>
        </p:spPr>
        <p:txBody>
          <a:bodyPr/>
          <a:lstStyle/>
          <a:p>
            <a:endParaRPr lang="sk-SK"/>
          </a:p>
        </p:txBody>
      </p:sp>
      <p:sp>
        <p:nvSpPr>
          <p:cNvPr id="10" name="Obdĺžni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ĺžni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ĺžni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ĺžni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vná spojnic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ovná spojnic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ovná spojnic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ovná spojnic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ovná spojnic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ovná spojnic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ĺžni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čísla snímky 28"/>
          <p:cNvSpPr>
            <a:spLocks noGrp="1"/>
          </p:cNvSpPr>
          <p:nvPr>
            <p:ph type="sldNum" sz="quarter" idx="12"/>
          </p:nvPr>
        </p:nvSpPr>
        <p:spPr bwMode="auto">
          <a:xfrm>
            <a:off x="1325544" y="4928702"/>
            <a:ext cx="609600" cy="517524"/>
          </a:xfrm>
        </p:spPr>
        <p:txBody>
          <a:bodyPr/>
          <a:lstStyle/>
          <a:p>
            <a:fld id="{B943BC77-9E42-4CEF-A11B-E8BA714508CD}"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923BA8BC-3E04-4020-97C6-C8A209E0B0DC}" type="datetimeFigureOut">
              <a:rPr lang="sk-SK" smtClean="0"/>
              <a:pPr/>
              <a:t>16. 3. 2021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943BC77-9E42-4CEF-A11B-E8BA714508CD}" type="slidenum">
              <a:rPr lang="sk-SK" smtClean="0"/>
              <a:pPr/>
              <a:t>‹#›</a:t>
            </a:fld>
            <a:endParaRPr lang="sk-SK"/>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9"/>
            <a:ext cx="1676400" cy="5851525"/>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923BA8BC-3E04-4020-97C6-C8A209E0B0DC}" type="datetimeFigureOut">
              <a:rPr lang="sk-SK" smtClean="0"/>
              <a:pPr/>
              <a:t>16. 3. 2021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943BC77-9E42-4CEF-A11B-E8BA714508CD}" type="slidenum">
              <a:rPr lang="sk-SK" smtClean="0"/>
              <a:pPr/>
              <a:t>‹#›</a:t>
            </a:fld>
            <a:endParaRPr lang="sk-SK"/>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8" name="Zástupný symbol obsahu 7"/>
          <p:cNvSpPr>
            <a:spLocks noGrp="1"/>
          </p:cNvSpPr>
          <p:nvPr>
            <p:ph sz="quarter" idx="1"/>
          </p:nvPr>
        </p:nvSpPr>
        <p:spPr>
          <a:xfrm>
            <a:off x="457200" y="1600200"/>
            <a:ext cx="7467600" cy="4873752"/>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4"/>
          </p:nvPr>
        </p:nvSpPr>
        <p:spPr/>
        <p:txBody>
          <a:bodyPr rtlCol="0"/>
          <a:lstStyle/>
          <a:p>
            <a:fld id="{923BA8BC-3E04-4020-97C6-C8A209E0B0DC}" type="datetimeFigureOut">
              <a:rPr lang="sk-SK" smtClean="0"/>
              <a:pPr/>
              <a:t>16. 3. 2021</a:t>
            </a:fld>
            <a:endParaRPr lang="sk-SK"/>
          </a:p>
        </p:txBody>
      </p:sp>
      <p:sp>
        <p:nvSpPr>
          <p:cNvPr id="9" name="Zástupný symbol čísla snímky 8"/>
          <p:cNvSpPr>
            <a:spLocks noGrp="1"/>
          </p:cNvSpPr>
          <p:nvPr>
            <p:ph type="sldNum" sz="quarter" idx="15"/>
          </p:nvPr>
        </p:nvSpPr>
        <p:spPr/>
        <p:txBody>
          <a:bodyPr rtlCol="0"/>
          <a:lstStyle/>
          <a:p>
            <a:fld id="{B943BC77-9E42-4CEF-A11B-E8BA714508CD}" type="slidenum">
              <a:rPr lang="sk-SK" smtClean="0"/>
              <a:pPr/>
              <a:t>‹#›</a:t>
            </a:fld>
            <a:endParaRPr lang="sk-SK"/>
          </a:p>
        </p:txBody>
      </p:sp>
      <p:sp>
        <p:nvSpPr>
          <p:cNvPr id="10" name="Zástupný symbol päty 9"/>
          <p:cNvSpPr>
            <a:spLocks noGrp="1"/>
          </p:cNvSpPr>
          <p:nvPr>
            <p:ph type="ftr" sz="quarter" idx="16"/>
          </p:nvPr>
        </p:nvSpPr>
        <p:spPr/>
        <p:txBody>
          <a:bodyPr rtlCol="0"/>
          <a:lstStyle/>
          <a:p>
            <a:endParaRPr lang="sk-SK"/>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bwMode="auto">
          <a:xfrm rot="5400000">
            <a:off x="7763256" y="1170432"/>
            <a:ext cx="2286000" cy="381000"/>
          </a:xfrm>
        </p:spPr>
        <p:txBody>
          <a:bodyPr/>
          <a:lstStyle/>
          <a:p>
            <a:fld id="{923BA8BC-3E04-4020-97C6-C8A209E0B0DC}" type="datetimeFigureOut">
              <a:rPr lang="sk-SK" smtClean="0"/>
              <a:pPr/>
              <a:t>16. 3. 2021</a:t>
            </a:fld>
            <a:endParaRPr lang="sk-SK"/>
          </a:p>
        </p:txBody>
      </p:sp>
      <p:sp>
        <p:nvSpPr>
          <p:cNvPr id="5" name="Zástupný symbol päty 4"/>
          <p:cNvSpPr>
            <a:spLocks noGrp="1"/>
          </p:cNvSpPr>
          <p:nvPr>
            <p:ph type="ftr" sz="quarter" idx="11"/>
          </p:nvPr>
        </p:nvSpPr>
        <p:spPr bwMode="auto">
          <a:xfrm rot="5400000">
            <a:off x="7077456" y="4178808"/>
            <a:ext cx="3657600" cy="384048"/>
          </a:xfrm>
        </p:spPr>
        <p:txBody>
          <a:bodyPr/>
          <a:lstStyle/>
          <a:p>
            <a:endParaRPr lang="sk-SK"/>
          </a:p>
        </p:txBody>
      </p:sp>
      <p:sp>
        <p:nvSpPr>
          <p:cNvPr id="9" name="Obdĺžni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ĺžni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ĺžni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ĺžni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ovná spojnic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ovná spojnic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ovná spojnic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ovná spojnic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ovná spojnic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ĺžni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ovná spojnic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čísla snímky 5"/>
          <p:cNvSpPr>
            <a:spLocks noGrp="1"/>
          </p:cNvSpPr>
          <p:nvPr>
            <p:ph type="sldNum" sz="quarter" idx="12"/>
          </p:nvPr>
        </p:nvSpPr>
        <p:spPr bwMode="auto">
          <a:xfrm>
            <a:off x="1340616" y="4928702"/>
            <a:ext cx="609600" cy="517524"/>
          </a:xfrm>
        </p:spPr>
        <p:txBody>
          <a:bodyPr/>
          <a:lstStyle/>
          <a:p>
            <a:fld id="{B943BC77-9E42-4CEF-A11B-E8BA714508CD}" type="slidenum">
              <a:rPr lang="sk-SK" smtClean="0"/>
              <a:pPr/>
              <a:t>‹#›</a:t>
            </a:fld>
            <a:endParaRPr lang="sk-SK"/>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5" name="Zástupný symbol dátumu 4"/>
          <p:cNvSpPr>
            <a:spLocks noGrp="1"/>
          </p:cNvSpPr>
          <p:nvPr>
            <p:ph type="dt" sz="half" idx="10"/>
          </p:nvPr>
        </p:nvSpPr>
        <p:spPr/>
        <p:txBody>
          <a:bodyPr/>
          <a:lstStyle/>
          <a:p>
            <a:fld id="{923BA8BC-3E04-4020-97C6-C8A209E0B0DC}" type="datetimeFigureOut">
              <a:rPr lang="sk-SK" smtClean="0"/>
              <a:pPr/>
              <a:t>16. 3. 2021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943BC77-9E42-4CEF-A11B-E8BA714508CD}" type="slidenum">
              <a:rPr lang="sk-SK" smtClean="0"/>
              <a:pPr/>
              <a:t>‹#›</a:t>
            </a:fld>
            <a:endParaRPr lang="sk-SK"/>
          </a:p>
        </p:txBody>
      </p:sp>
      <p:sp>
        <p:nvSpPr>
          <p:cNvPr id="9" name="Zástupný symbol obsahu 8"/>
          <p:cNvSpPr>
            <a:spLocks noGrp="1"/>
          </p:cNvSpPr>
          <p:nvPr>
            <p:ph sz="quarter" idx="1"/>
          </p:nvPr>
        </p:nvSpPr>
        <p:spPr>
          <a:xfrm>
            <a:off x="457200" y="1600200"/>
            <a:ext cx="3657600" cy="4572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1" name="Zástupný symbol obsahu 10"/>
          <p:cNvSpPr>
            <a:spLocks noGrp="1"/>
          </p:cNvSpPr>
          <p:nvPr>
            <p:ph sz="quarter" idx="2"/>
          </p:nvPr>
        </p:nvSpPr>
        <p:spPr>
          <a:xfrm>
            <a:off x="4270248" y="1600200"/>
            <a:ext cx="3657600" cy="4572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sk-SK" smtClean="0"/>
              <a:t>Kliknite sem a upravte štýl predlohy nadpisov.</a:t>
            </a:r>
            <a:endParaRPr kumimoji="0" lang="en-US"/>
          </a:p>
        </p:txBody>
      </p:sp>
      <p:sp>
        <p:nvSpPr>
          <p:cNvPr id="7" name="Zástupný symbol dátumu 6"/>
          <p:cNvSpPr>
            <a:spLocks noGrp="1"/>
          </p:cNvSpPr>
          <p:nvPr>
            <p:ph type="dt" sz="half" idx="10"/>
          </p:nvPr>
        </p:nvSpPr>
        <p:spPr/>
        <p:txBody>
          <a:bodyPr/>
          <a:lstStyle/>
          <a:p>
            <a:fld id="{923BA8BC-3E04-4020-97C6-C8A209E0B0DC}" type="datetimeFigureOut">
              <a:rPr lang="sk-SK" smtClean="0"/>
              <a:pPr/>
              <a:t>16. 3. 2021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B943BC77-9E42-4CEF-A11B-E8BA714508CD}" type="slidenum">
              <a:rPr lang="sk-SK" smtClean="0"/>
              <a:pPr/>
              <a:t>‹#›</a:t>
            </a:fld>
            <a:endParaRPr lang="sk-SK"/>
          </a:p>
        </p:txBody>
      </p:sp>
      <p:sp>
        <p:nvSpPr>
          <p:cNvPr id="11" name="Zástupný symbol obsahu 10"/>
          <p:cNvSpPr>
            <a:spLocks noGrp="1"/>
          </p:cNvSpPr>
          <p:nvPr>
            <p:ph sz="quarter" idx="2"/>
          </p:nvPr>
        </p:nvSpPr>
        <p:spPr>
          <a:xfrm>
            <a:off x="457200" y="2362200"/>
            <a:ext cx="3657600" cy="38862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3" name="Zástupný symbol obsahu 12"/>
          <p:cNvSpPr>
            <a:spLocks noGrp="1"/>
          </p:cNvSpPr>
          <p:nvPr>
            <p:ph sz="quarter" idx="4"/>
          </p:nvPr>
        </p:nvSpPr>
        <p:spPr>
          <a:xfrm>
            <a:off x="4371975" y="2362200"/>
            <a:ext cx="3657600" cy="38862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2" name="Zástupný symbol tex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k-SK" smtClean="0"/>
              <a:t>Kliknite sem a upravte štýly predlohy textu.</a:t>
            </a:r>
          </a:p>
        </p:txBody>
      </p:sp>
      <p:sp>
        <p:nvSpPr>
          <p:cNvPr id="14" name="Zástupný symbol tex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k-SK" smtClean="0"/>
              <a:t>Kliknite sem a upravte štýly predlohy textu.</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6" name="Zástupný symbol dátumu 5"/>
          <p:cNvSpPr>
            <a:spLocks noGrp="1"/>
          </p:cNvSpPr>
          <p:nvPr>
            <p:ph type="dt" sz="half" idx="10"/>
          </p:nvPr>
        </p:nvSpPr>
        <p:spPr/>
        <p:txBody>
          <a:bodyPr rtlCol="0"/>
          <a:lstStyle/>
          <a:p>
            <a:fld id="{923BA8BC-3E04-4020-97C6-C8A209E0B0DC}" type="datetimeFigureOut">
              <a:rPr lang="sk-SK" smtClean="0"/>
              <a:pPr/>
              <a:t>16. 3. 2021</a:t>
            </a:fld>
            <a:endParaRPr lang="sk-SK"/>
          </a:p>
        </p:txBody>
      </p:sp>
      <p:sp>
        <p:nvSpPr>
          <p:cNvPr id="7" name="Zástupný symbol čísla snímky 6"/>
          <p:cNvSpPr>
            <a:spLocks noGrp="1"/>
          </p:cNvSpPr>
          <p:nvPr>
            <p:ph type="sldNum" sz="quarter" idx="11"/>
          </p:nvPr>
        </p:nvSpPr>
        <p:spPr/>
        <p:txBody>
          <a:bodyPr rtlCol="0"/>
          <a:lstStyle/>
          <a:p>
            <a:fld id="{B943BC77-9E42-4CEF-A11B-E8BA714508CD}" type="slidenum">
              <a:rPr lang="sk-SK" smtClean="0"/>
              <a:pPr/>
              <a:t>‹#›</a:t>
            </a:fld>
            <a:endParaRPr lang="sk-SK"/>
          </a:p>
        </p:txBody>
      </p:sp>
      <p:sp>
        <p:nvSpPr>
          <p:cNvPr id="8" name="Zástupný symbol päty 7"/>
          <p:cNvSpPr>
            <a:spLocks noGrp="1"/>
          </p:cNvSpPr>
          <p:nvPr>
            <p:ph type="ftr" sz="quarter" idx="12"/>
          </p:nvPr>
        </p:nvSpPr>
        <p:spPr/>
        <p:txBody>
          <a:bodyPr rtlCol="0"/>
          <a:lstStyle/>
          <a:p>
            <a:endParaRPr lang="sk-SK"/>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923BA8BC-3E04-4020-97C6-C8A209E0B0DC}" type="datetimeFigureOut">
              <a:rPr lang="sk-SK" smtClean="0"/>
              <a:pPr/>
              <a:t>16. 3. 2021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B943BC77-9E42-4CEF-A11B-E8BA714508CD}" type="slidenum">
              <a:rPr lang="sk-SK" smtClean="0"/>
              <a:pPr/>
              <a:t>‹#›</a:t>
            </a:fld>
            <a:endParaRPr lang="sk-SK"/>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bg>
      <p:bgRef idx="1001">
        <a:schemeClr val="bg1"/>
      </p:bgRef>
    </p:bg>
    <p:spTree>
      <p:nvGrpSpPr>
        <p:cNvPr id="1" name=""/>
        <p:cNvGrpSpPr/>
        <p:nvPr/>
      </p:nvGrpSpPr>
      <p:grpSpPr>
        <a:xfrm>
          <a:off x="0" y="0"/>
          <a:ext cx="0" cy="0"/>
          <a:chOff x="0" y="0"/>
          <a:chExt cx="0" cy="0"/>
        </a:xfrm>
      </p:grpSpPr>
      <p:sp>
        <p:nvSpPr>
          <p:cNvPr id="10" name="Rovná spojnic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sk-SK" smtClean="0"/>
              <a:t>Kliknite sem a upravte štýly predlohy textu.</a:t>
            </a:r>
          </a:p>
        </p:txBody>
      </p:sp>
      <p:sp>
        <p:nvSpPr>
          <p:cNvPr id="8" name="Rovná spojnic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á spojnic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ovná spojnic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ĺžni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ovná spojnic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obsahu 17"/>
          <p:cNvSpPr>
            <a:spLocks noGrp="1"/>
          </p:cNvSpPr>
          <p:nvPr>
            <p:ph sz="quarter" idx="1"/>
          </p:nvPr>
        </p:nvSpPr>
        <p:spPr>
          <a:xfrm>
            <a:off x="304800" y="274320"/>
            <a:ext cx="5638800" cy="6327648"/>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1" name="Zástupný symbol dátumu 20"/>
          <p:cNvSpPr>
            <a:spLocks noGrp="1"/>
          </p:cNvSpPr>
          <p:nvPr>
            <p:ph type="dt" sz="half" idx="14"/>
          </p:nvPr>
        </p:nvSpPr>
        <p:spPr/>
        <p:txBody>
          <a:bodyPr rtlCol="0"/>
          <a:lstStyle/>
          <a:p>
            <a:fld id="{923BA8BC-3E04-4020-97C6-C8A209E0B0DC}" type="datetimeFigureOut">
              <a:rPr lang="sk-SK" smtClean="0"/>
              <a:pPr/>
              <a:t>16. 3. 2021</a:t>
            </a:fld>
            <a:endParaRPr lang="sk-SK"/>
          </a:p>
        </p:txBody>
      </p:sp>
      <p:sp>
        <p:nvSpPr>
          <p:cNvPr id="22" name="Zástupný symbol čísla snímky 21"/>
          <p:cNvSpPr>
            <a:spLocks noGrp="1"/>
          </p:cNvSpPr>
          <p:nvPr>
            <p:ph type="sldNum" sz="quarter" idx="15"/>
          </p:nvPr>
        </p:nvSpPr>
        <p:spPr/>
        <p:txBody>
          <a:bodyPr rtlCol="0"/>
          <a:lstStyle/>
          <a:p>
            <a:fld id="{B943BC77-9E42-4CEF-A11B-E8BA714508CD}" type="slidenum">
              <a:rPr lang="sk-SK" smtClean="0"/>
              <a:pPr/>
              <a:t>‹#›</a:t>
            </a:fld>
            <a:endParaRPr lang="sk-SK"/>
          </a:p>
        </p:txBody>
      </p:sp>
      <p:sp>
        <p:nvSpPr>
          <p:cNvPr id="23" name="Zástupný symbol päty 22"/>
          <p:cNvSpPr>
            <a:spLocks noGrp="1"/>
          </p:cNvSpPr>
          <p:nvPr>
            <p:ph type="ftr" sz="quarter" idx="16"/>
          </p:nvPr>
        </p:nvSpPr>
        <p:spPr/>
        <p:txBody>
          <a:bodyPr rtlCol="0"/>
          <a:lstStyle/>
          <a:p>
            <a:endParaRPr lang="sk-SK"/>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9" name="Rovná spojnic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sk-SK" smtClean="0"/>
              <a:t>Kliknite sem a upravte štýl predlohy nadpisov.</a:t>
            </a:r>
            <a:endParaRPr kumimoji="0" lang="en-US"/>
          </a:p>
        </p:txBody>
      </p:sp>
      <p:sp>
        <p:nvSpPr>
          <p:cNvPr id="3" name="Zástupný symbol obrázka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sk-SK" smtClean="0"/>
              <a:t>Ak chcete pridať obrázok, kliknite na ikonu</a:t>
            </a:r>
            <a:endParaRPr kumimoji="0" lang="en-US" dirty="0"/>
          </a:p>
        </p:txBody>
      </p:sp>
      <p:sp>
        <p:nvSpPr>
          <p:cNvPr id="4" name="Zástupný symbol tex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10" name="Rovná spojnic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ĺžni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ovná spojnic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ovná spojnic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ovná spojnic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dátumu 16"/>
          <p:cNvSpPr>
            <a:spLocks noGrp="1"/>
          </p:cNvSpPr>
          <p:nvPr>
            <p:ph type="dt" sz="half" idx="10"/>
          </p:nvPr>
        </p:nvSpPr>
        <p:spPr/>
        <p:txBody>
          <a:bodyPr rtlCol="0"/>
          <a:lstStyle/>
          <a:p>
            <a:fld id="{923BA8BC-3E04-4020-97C6-C8A209E0B0DC}" type="datetimeFigureOut">
              <a:rPr lang="sk-SK" smtClean="0"/>
              <a:pPr/>
              <a:t>16. 3. 2021</a:t>
            </a:fld>
            <a:endParaRPr lang="sk-SK"/>
          </a:p>
        </p:txBody>
      </p:sp>
      <p:sp>
        <p:nvSpPr>
          <p:cNvPr id="18" name="Zástupný symbol čísla snímky 17"/>
          <p:cNvSpPr>
            <a:spLocks noGrp="1"/>
          </p:cNvSpPr>
          <p:nvPr>
            <p:ph type="sldNum" sz="quarter" idx="11"/>
          </p:nvPr>
        </p:nvSpPr>
        <p:spPr/>
        <p:txBody>
          <a:bodyPr rtlCol="0"/>
          <a:lstStyle/>
          <a:p>
            <a:fld id="{B943BC77-9E42-4CEF-A11B-E8BA714508CD}" type="slidenum">
              <a:rPr lang="sk-SK" smtClean="0"/>
              <a:pPr/>
              <a:t>‹#›</a:t>
            </a:fld>
            <a:endParaRPr lang="sk-SK"/>
          </a:p>
        </p:txBody>
      </p:sp>
      <p:sp>
        <p:nvSpPr>
          <p:cNvPr id="21" name="Zástupný symbol päty 20"/>
          <p:cNvSpPr>
            <a:spLocks noGrp="1"/>
          </p:cNvSpPr>
          <p:nvPr>
            <p:ph type="ftr" sz="quarter" idx="12"/>
          </p:nvPr>
        </p:nvSpPr>
        <p:spPr/>
        <p:txBody>
          <a:bodyPr rtlCol="0"/>
          <a:lstStyle/>
          <a:p>
            <a:endParaRPr lang="sk-SK"/>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ovná spojnic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nadpisu 21"/>
          <p:cNvSpPr>
            <a:spLocks noGrp="1"/>
          </p:cNvSpPr>
          <p:nvPr>
            <p:ph type="title"/>
          </p:nvPr>
        </p:nvSpPr>
        <p:spPr>
          <a:xfrm>
            <a:off x="457200" y="274638"/>
            <a:ext cx="7467600" cy="1143000"/>
          </a:xfrm>
          <a:prstGeom prst="rect">
            <a:avLst/>
          </a:prstGeom>
        </p:spPr>
        <p:txBody>
          <a:bodyPr vert="horz" anchor="b">
            <a:normAutofit/>
          </a:bodyPr>
          <a:lstStyle/>
          <a:p>
            <a:r>
              <a:rPr kumimoji="0" lang="sk-SK" smtClean="0"/>
              <a:t>Kliknite sem a upravte štýl predlohy nadpisov.</a:t>
            </a:r>
            <a:endParaRPr kumimoji="0" lang="en-US"/>
          </a:p>
        </p:txBody>
      </p:sp>
      <p:sp>
        <p:nvSpPr>
          <p:cNvPr id="13" name="Zástupný symbol tex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4" name="Zástupný symbol dátum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23BA8BC-3E04-4020-97C6-C8A209E0B0DC}" type="datetimeFigureOut">
              <a:rPr lang="sk-SK" smtClean="0"/>
              <a:pPr/>
              <a:t>16. 3. 2021</a:t>
            </a:fld>
            <a:endParaRPr lang="sk-SK"/>
          </a:p>
        </p:txBody>
      </p:sp>
      <p:sp>
        <p:nvSpPr>
          <p:cNvPr id="3" name="Zástupný symbol päty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sk-SK"/>
          </a:p>
        </p:txBody>
      </p:sp>
      <p:sp>
        <p:nvSpPr>
          <p:cNvPr id="7" name="Rovná spojnic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ovná spojnic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ĺžni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vná spojnic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čísla snímky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943BC77-9E42-4CEF-A11B-E8BA714508CD}"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Vývinové poruchy učenia </a:t>
            </a:r>
            <a:br>
              <a:rPr lang="sk-SK" dirty="0" smtClean="0"/>
            </a:br>
            <a:r>
              <a:rPr lang="sk-SK" dirty="0" smtClean="0"/>
              <a:t>rady pre rodičov a učiteľov prvý stupeň ZŠ – rodina  </a:t>
            </a:r>
            <a:r>
              <a:rPr lang="sk-SK" sz="2000" dirty="0" smtClean="0"/>
              <a:t>3.Časť</a:t>
            </a:r>
            <a:endParaRPr lang="sk-SK" dirty="0"/>
          </a:p>
        </p:txBody>
      </p:sp>
      <p:sp>
        <p:nvSpPr>
          <p:cNvPr id="3" name="Podnadpis 2"/>
          <p:cNvSpPr>
            <a:spLocks noGrp="1"/>
          </p:cNvSpPr>
          <p:nvPr>
            <p:ph type="subTitle" idx="1"/>
          </p:nvPr>
        </p:nvSpPr>
        <p:spPr/>
        <p:txBody>
          <a:bodyPr/>
          <a:lstStyle/>
          <a:p>
            <a:r>
              <a:rPr lang="sk-SK" dirty="0" smtClean="0"/>
              <a:t>Centrum pedagogicko-psychologického poradenstva a prevencie Trebišov</a:t>
            </a:r>
          </a:p>
          <a:p>
            <a:r>
              <a:rPr lang="sk-SK" dirty="0" smtClean="0"/>
              <a:t>                                                            </a:t>
            </a:r>
            <a:r>
              <a:rPr lang="sk-SK" sz="1400" dirty="0" smtClean="0"/>
              <a:t>Mgr. Jaroslava </a:t>
            </a:r>
            <a:r>
              <a:rPr lang="sk-SK" sz="1400" dirty="0" err="1" smtClean="0"/>
              <a:t>Nitraiová</a:t>
            </a:r>
            <a:endParaRPr lang="sk-SK" sz="1400" dirty="0" smtClean="0"/>
          </a:p>
          <a:p>
            <a:r>
              <a:rPr lang="sk-SK" sz="1400" dirty="0" smtClean="0"/>
              <a:t>                                                                                    </a:t>
            </a:r>
            <a:r>
              <a:rPr lang="sk-SK" sz="1200" dirty="0" smtClean="0"/>
              <a:t>špeciálny pedagóg</a:t>
            </a:r>
            <a:endParaRPr lang="sk-SK" dirty="0" smtClean="0"/>
          </a:p>
          <a:p>
            <a:endParaRPr lang="sk-SK" dirty="0"/>
          </a:p>
        </p:txBody>
      </p:sp>
      <p:pic>
        <p:nvPicPr>
          <p:cNvPr id="5" name="End Of Augu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3842" y="5526352"/>
            <a:ext cx="907798" cy="907798"/>
          </a:xfrm>
          <a:prstGeom prst="rect">
            <a:avLst/>
          </a:prstGeom>
        </p:spPr>
      </p:pic>
    </p:spTree>
  </p:cSld>
  <p:clrMapOvr>
    <a:masterClrMapping/>
  </p:clrMapOvr>
  <p:transition advTm="19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Varovné signály </a:t>
            </a:r>
            <a:r>
              <a:rPr lang="sk-SK" dirty="0" err="1" smtClean="0"/>
              <a:t>vpu</a:t>
            </a:r>
            <a:r>
              <a:rPr lang="sk-SK" dirty="0" smtClean="0"/>
              <a:t> na začiatku školskej dochádzky</a:t>
            </a:r>
            <a:endParaRPr lang="sk-SK" dirty="0"/>
          </a:p>
        </p:txBody>
      </p:sp>
      <p:sp>
        <p:nvSpPr>
          <p:cNvPr id="3" name="Zástupný symbol obsahu 2"/>
          <p:cNvSpPr>
            <a:spLocks noGrp="1"/>
          </p:cNvSpPr>
          <p:nvPr>
            <p:ph sz="quarter" idx="1"/>
          </p:nvPr>
        </p:nvSpPr>
        <p:spPr/>
        <p:txBody>
          <a:bodyPr>
            <a:normAutofit lnSpcReduction="10000"/>
          </a:bodyPr>
          <a:lstStyle/>
          <a:p>
            <a:r>
              <a:rPr lang="sk-SK" sz="1800" b="1" i="1" u="sng" dirty="0" smtClean="0"/>
              <a:t>V matematike:</a:t>
            </a:r>
          </a:p>
          <a:p>
            <a:r>
              <a:rPr lang="sk-SK" sz="1800" dirty="0" smtClean="0"/>
              <a:t>má problémy vymenovať </a:t>
            </a:r>
            <a:r>
              <a:rPr lang="sk-SK" sz="1800" b="1" dirty="0" smtClean="0"/>
              <a:t>číselný rad </a:t>
            </a:r>
            <a:r>
              <a:rPr lang="sk-SK" sz="1800" dirty="0" smtClean="0"/>
              <a:t>dopredu aj dozadu,</a:t>
            </a:r>
          </a:p>
          <a:p>
            <a:r>
              <a:rPr lang="sk-SK" sz="1800" b="1" dirty="0" smtClean="0"/>
              <a:t>nevie</a:t>
            </a:r>
            <a:r>
              <a:rPr lang="sk-SK" sz="1800" dirty="0" smtClean="0"/>
              <a:t> správne </a:t>
            </a:r>
            <a:r>
              <a:rPr lang="sk-SK" sz="1800" b="1" dirty="0" smtClean="0"/>
              <a:t>prečítať čísla</a:t>
            </a:r>
            <a:r>
              <a:rPr lang="sk-SK" sz="1800" dirty="0" smtClean="0"/>
              <a:t>,</a:t>
            </a:r>
          </a:p>
          <a:p>
            <a:r>
              <a:rPr lang="sk-SK" sz="1800" b="1" dirty="0" smtClean="0"/>
              <a:t>zamieňa</a:t>
            </a:r>
            <a:r>
              <a:rPr lang="sk-SK" sz="1800" dirty="0" smtClean="0"/>
              <a:t> si pri počítaní </a:t>
            </a:r>
            <a:r>
              <a:rPr lang="sk-SK" sz="1800" b="1" dirty="0" smtClean="0"/>
              <a:t>sčítanie</a:t>
            </a:r>
            <a:r>
              <a:rPr lang="sk-SK" sz="1800" dirty="0" smtClean="0"/>
              <a:t> a </a:t>
            </a:r>
            <a:r>
              <a:rPr lang="sk-SK" sz="1800" b="1" dirty="0" smtClean="0"/>
              <a:t>odčítanie</a:t>
            </a:r>
            <a:r>
              <a:rPr lang="sk-SK" sz="1800" dirty="0" smtClean="0"/>
              <a:t>, neskôr </a:t>
            </a:r>
            <a:r>
              <a:rPr lang="sk-SK" sz="1800" b="1" dirty="0" smtClean="0"/>
              <a:t>násobenie</a:t>
            </a:r>
            <a:r>
              <a:rPr lang="sk-SK" sz="1800" dirty="0" smtClean="0"/>
              <a:t> a </a:t>
            </a:r>
            <a:r>
              <a:rPr lang="sk-SK" sz="1800" b="1" dirty="0" smtClean="0"/>
              <a:t>delenie</a:t>
            </a:r>
            <a:r>
              <a:rPr lang="sk-SK" sz="1800" dirty="0" smtClean="0"/>
              <a:t>, </a:t>
            </a:r>
          </a:p>
          <a:p>
            <a:r>
              <a:rPr lang="sk-SK" sz="1800" b="1" dirty="0" smtClean="0"/>
              <a:t>nechápe</a:t>
            </a:r>
            <a:r>
              <a:rPr lang="sk-SK" sz="1800" dirty="0" smtClean="0"/>
              <a:t> prechod cez desiatku, alebo stovku, neorientuje sa na číselnej osi, </a:t>
            </a:r>
          </a:p>
          <a:p>
            <a:r>
              <a:rPr lang="sk-SK" sz="1800" b="1" dirty="0" smtClean="0"/>
              <a:t>zlyháva</a:t>
            </a:r>
            <a:r>
              <a:rPr lang="sk-SK" sz="1800" dirty="0" smtClean="0"/>
              <a:t> v slovných úlohách, nedokáže si správne prečítať a následne pochopiť text,</a:t>
            </a:r>
          </a:p>
          <a:p>
            <a:r>
              <a:rPr lang="sk-SK" sz="1800" b="1" dirty="0" smtClean="0"/>
              <a:t>rysovanie</a:t>
            </a:r>
            <a:r>
              <a:rPr lang="sk-SK" sz="1800" dirty="0" smtClean="0"/>
              <a:t> je veľmi nepresné, chyby vychádzajúce zo zlej orientácie na ploche, problémy so správnym držaním a posúvaním pravítka,</a:t>
            </a:r>
          </a:p>
          <a:p>
            <a:r>
              <a:rPr lang="sk-SK" sz="1800" b="1" i="1" u="sng" dirty="0" smtClean="0"/>
              <a:t>Vo všetkých predmetoch: </a:t>
            </a:r>
          </a:p>
          <a:p>
            <a:r>
              <a:rPr lang="sk-SK" sz="1800" dirty="0" smtClean="0"/>
              <a:t>problém sústrediť sa na prácu, </a:t>
            </a:r>
          </a:p>
          <a:p>
            <a:r>
              <a:rPr lang="sk-SK" sz="1800" dirty="0" smtClean="0"/>
              <a:t>nestíha prácu s textom, </a:t>
            </a:r>
          </a:p>
          <a:p>
            <a:r>
              <a:rPr lang="sk-SK" sz="1800" dirty="0" smtClean="0"/>
              <a:t>potrebuje na prácu dlhší čas.</a:t>
            </a:r>
            <a:endParaRPr lang="sk-SK" sz="1800" dirty="0"/>
          </a:p>
        </p:txBody>
      </p:sp>
      <p:pic>
        <p:nvPicPr>
          <p:cNvPr id="9218" name="Picture 2" descr="Výsledok vyhľadávania obrázkov pre dopyt deti kreslene v škole"/>
          <p:cNvPicPr>
            <a:picLocks noChangeAspect="1" noChangeArrowheads="1"/>
          </p:cNvPicPr>
          <p:nvPr/>
        </p:nvPicPr>
        <p:blipFill>
          <a:blip r:embed="rId3"/>
          <a:srcRect/>
          <a:stretch>
            <a:fillRect/>
          </a:stretch>
        </p:blipFill>
        <p:spPr bwMode="auto">
          <a:xfrm>
            <a:off x="6429388" y="285728"/>
            <a:ext cx="2143140" cy="1285884"/>
          </a:xfrm>
          <a:prstGeom prst="rect">
            <a:avLst/>
          </a:prstGeom>
          <a:noFill/>
        </p:spPr>
      </p:pic>
    </p:spTree>
    <p:custDataLst>
      <p:tags r:id="rId1"/>
    </p:custDataLst>
  </p:cSld>
  <p:clrMapOvr>
    <a:masterClrMapping/>
  </p:clrMapOvr>
  <p:transition advTm="41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Na koho sa obrátiť keď sa čítanie a písanie nedarí</a:t>
            </a:r>
            <a:endParaRPr lang="sk-SK" dirty="0"/>
          </a:p>
        </p:txBody>
      </p:sp>
      <p:sp>
        <p:nvSpPr>
          <p:cNvPr id="3" name="Zástupný symbol obsahu 2"/>
          <p:cNvSpPr>
            <a:spLocks noGrp="1"/>
          </p:cNvSpPr>
          <p:nvPr>
            <p:ph sz="quarter" idx="1"/>
          </p:nvPr>
        </p:nvSpPr>
        <p:spPr/>
        <p:txBody>
          <a:bodyPr>
            <a:normAutofit/>
          </a:bodyPr>
          <a:lstStyle/>
          <a:p>
            <a:r>
              <a:rPr lang="sk-SK" sz="1800" dirty="0" smtClean="0"/>
              <a:t>V prvom rade smerovať do školy, ktorú dieťa navštevuje,</a:t>
            </a:r>
          </a:p>
          <a:p>
            <a:r>
              <a:rPr lang="sk-SK" sz="1800" dirty="0" smtClean="0"/>
              <a:t>kontaktovať triednu učiteľku, nastaviť spolu s učiteľkou ďalšie vzdelávacie ciele a možnosti, ako ich dosiahnuť a to nielen v rámci školskej dochádzky ale aj domácej prípravy do školy,</a:t>
            </a:r>
          </a:p>
          <a:p>
            <a:r>
              <a:rPr lang="sk-SK" sz="1800" dirty="0" smtClean="0"/>
              <a:t>ak na škole pôsobí školský špeciálny pedagóg, je vhodné stretnúť sa aj s ním, </a:t>
            </a:r>
          </a:p>
          <a:p>
            <a:r>
              <a:rPr lang="sk-SK" sz="1800" dirty="0" smtClean="0"/>
              <a:t>školský špeciálny pedagóg môže už od prvých spozorovaných ťažkostí poskytovať žiakovi podporu na zvládanie deficitov, prostredníctvom konzultácií s učiteľom, alebo priamo špeciálno-pedagogickú podporu pri individuálnych alebo skupinových stretnutiach,</a:t>
            </a:r>
          </a:p>
          <a:p>
            <a:r>
              <a:rPr lang="sk-SK" sz="1800" dirty="0" smtClean="0"/>
              <a:t>ak deficity pretrvávajú odporúča sa po súhlase zákonného zástupcu vyšetrenie v zariadení výchovného poradenstva a prevencie.</a:t>
            </a:r>
            <a:endParaRPr lang="sk-SK" sz="1800" dirty="0"/>
          </a:p>
        </p:txBody>
      </p:sp>
      <p:pic>
        <p:nvPicPr>
          <p:cNvPr id="8194" name="Picture 2" descr="Výsledok vyhľadávania obrázkov pre dopyt deti kreslene v škole"/>
          <p:cNvPicPr>
            <a:picLocks noChangeAspect="1" noChangeArrowheads="1"/>
          </p:cNvPicPr>
          <p:nvPr/>
        </p:nvPicPr>
        <p:blipFill>
          <a:blip r:embed="rId3"/>
          <a:srcRect/>
          <a:stretch>
            <a:fillRect/>
          </a:stretch>
        </p:blipFill>
        <p:spPr bwMode="auto">
          <a:xfrm>
            <a:off x="6929454" y="214290"/>
            <a:ext cx="1800220" cy="1500198"/>
          </a:xfrm>
          <a:prstGeom prst="rect">
            <a:avLst/>
          </a:prstGeom>
          <a:noFill/>
        </p:spPr>
      </p:pic>
    </p:spTree>
    <p:custDataLst>
      <p:tags r:id="rId1"/>
    </p:custDataLst>
  </p:cSld>
  <p:clrMapOvr>
    <a:masterClrMapping/>
  </p:clrMapOvr>
  <p:transition advTm="344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Čo sa deje pri vyšetrení</a:t>
            </a:r>
            <a:endParaRPr lang="sk-SK" dirty="0"/>
          </a:p>
        </p:txBody>
      </p:sp>
      <p:sp>
        <p:nvSpPr>
          <p:cNvPr id="3" name="Zástupný symbol obsahu 2"/>
          <p:cNvSpPr>
            <a:spLocks noGrp="1"/>
          </p:cNvSpPr>
          <p:nvPr>
            <p:ph sz="quarter" idx="1"/>
          </p:nvPr>
        </p:nvSpPr>
        <p:spPr/>
        <p:txBody>
          <a:bodyPr>
            <a:normAutofit/>
          </a:bodyPr>
          <a:lstStyle/>
          <a:p>
            <a:r>
              <a:rPr lang="sk-SK" sz="1800" dirty="0" smtClean="0"/>
              <a:t>Podľa legislatívy platí, že o vyšetrenie žiadajú zákonní zástupcovia, tí tiež dostanú správu s výsledkami vyšetrenia a s nimi je správa prebraná,</a:t>
            </a:r>
          </a:p>
          <a:p>
            <a:r>
              <a:rPr lang="sk-SK" sz="1800" dirty="0" smtClean="0"/>
              <a:t>dieťa pri vyšetrení s odborníkom zostáva samo, rodičia sú prítomní iba pri tzv. anamnestickom rozhovore,</a:t>
            </a:r>
          </a:p>
          <a:p>
            <a:r>
              <a:rPr lang="sk-SK" sz="1800" dirty="0" smtClean="0"/>
              <a:t>počas vyšetrenia je deťom zadávané množstvo rôznorodých úloh, ktoré zisťujú, ako dokážu riešiť úlohy zamerané na logické myslenie, ako dokážu pracovať so slovami, obrazovým materiálom, ako si vedia zapamätať dôležité informácie a pod.</a:t>
            </a:r>
          </a:p>
          <a:p>
            <a:r>
              <a:rPr lang="sk-SK" sz="1800" dirty="0" smtClean="0"/>
              <a:t>ďalej vyšetrenie zamerané na čitateľské a pisateľské zručnosti – a iné čiastkové schopnosti, ktoré s čítaním a písaním súvisia,... </a:t>
            </a:r>
            <a:endParaRPr lang="sk-SK" sz="1800" dirty="0"/>
          </a:p>
        </p:txBody>
      </p:sp>
      <p:pic>
        <p:nvPicPr>
          <p:cNvPr id="7170" name="Picture 2" descr="Výsledok vyhľadávania obrázkov pre dopyt deti kreslene v škole"/>
          <p:cNvPicPr>
            <a:picLocks noChangeAspect="1" noChangeArrowheads="1"/>
          </p:cNvPicPr>
          <p:nvPr/>
        </p:nvPicPr>
        <p:blipFill>
          <a:blip r:embed="rId3"/>
          <a:srcRect/>
          <a:stretch>
            <a:fillRect/>
          </a:stretch>
        </p:blipFill>
        <p:spPr bwMode="auto">
          <a:xfrm>
            <a:off x="5929322" y="0"/>
            <a:ext cx="2667000" cy="1500174"/>
          </a:xfrm>
          <a:prstGeom prst="rect">
            <a:avLst/>
          </a:prstGeom>
          <a:noFill/>
        </p:spPr>
      </p:pic>
    </p:spTree>
    <p:custDataLst>
      <p:tags r:id="rId1"/>
    </p:custDataLst>
  </p:cSld>
  <p:clrMapOvr>
    <a:masterClrMapping/>
  </p:clrMapOvr>
  <p:transition advTm="26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Ako rozumieť správe z vyšetrenia</a:t>
            </a:r>
            <a:endParaRPr lang="sk-SK" dirty="0"/>
          </a:p>
        </p:txBody>
      </p:sp>
      <p:sp>
        <p:nvSpPr>
          <p:cNvPr id="3" name="Zástupný symbol obsahu 2"/>
          <p:cNvSpPr>
            <a:spLocks noGrp="1"/>
          </p:cNvSpPr>
          <p:nvPr>
            <p:ph sz="quarter" idx="1"/>
          </p:nvPr>
        </p:nvSpPr>
        <p:spPr/>
        <p:txBody>
          <a:bodyPr>
            <a:normAutofit/>
          </a:bodyPr>
          <a:lstStyle/>
          <a:p>
            <a:r>
              <a:rPr lang="sk-SK" sz="1800" dirty="0" smtClean="0"/>
              <a:t>Správa z vyšetrenia obsahuje obyčajne množstvo cudzích slov, ktorým možno rozumejú učitelia, ale pre rodičov je náročné sa v nich zorientovať:</a:t>
            </a:r>
          </a:p>
          <a:p>
            <a:r>
              <a:rPr lang="sk-SK" sz="1800" dirty="0" smtClean="0"/>
              <a:t> správa by mala obsahovať nielen výsledky z vyšetrenia, ale aj základné odporúčanie pre prácu s dieťaťom v domácom aj školskom prostredí, či ide o individuálne začlenenie a vzdelávanie IVP a príslušného vzdelávacieho programu – ak je takýto údaj uvedený znamená to že má nárok na špeciálnu starostlivosť a poskytovanie špeciálnych pomôcok,</a:t>
            </a:r>
          </a:p>
          <a:p>
            <a:r>
              <a:rPr lang="sk-SK" sz="1800" dirty="0" smtClean="0"/>
              <a:t>rodičia by mali rozprávať s učiteľmi, školským špeciálnym pedagógom o tom ako bude prebiehať organizácia vyučovania, a domácej prípravy, aké sú práva, ale aj povinnosti individuálneho začlenenia žiaka a ako bude práca so žiakom prebiehať.</a:t>
            </a:r>
            <a:endParaRPr lang="sk-SK" sz="1800" dirty="0"/>
          </a:p>
        </p:txBody>
      </p:sp>
      <p:pic>
        <p:nvPicPr>
          <p:cNvPr id="4" name="Obrázok 3" descr="Výsledok vyhľadávania obrázkov pre dopyt kreslený otáznik"/>
          <p:cNvPicPr/>
          <p:nvPr/>
        </p:nvPicPr>
        <p:blipFill>
          <a:blip r:embed="rId3"/>
          <a:srcRect/>
          <a:stretch>
            <a:fillRect/>
          </a:stretch>
        </p:blipFill>
        <p:spPr bwMode="auto">
          <a:xfrm>
            <a:off x="6715140" y="357166"/>
            <a:ext cx="2143125" cy="1066800"/>
          </a:xfrm>
          <a:prstGeom prst="rect">
            <a:avLst/>
          </a:prstGeom>
          <a:noFill/>
          <a:ln w="9525">
            <a:noFill/>
            <a:miter lim="800000"/>
            <a:headEnd/>
            <a:tailEnd/>
          </a:ln>
        </p:spPr>
      </p:pic>
    </p:spTree>
    <p:custDataLst>
      <p:tags r:id="rId1"/>
    </p:custDataLst>
  </p:cSld>
  <p:clrMapOvr>
    <a:masterClrMapping/>
  </p:clrMapOvr>
  <p:transition advTm="356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Osveta najbližšej rodine – aby aj príbuzní vedeli, čo od dieťaťa očakávať</a:t>
            </a:r>
            <a:endParaRPr lang="sk-SK" dirty="0"/>
          </a:p>
        </p:txBody>
      </p:sp>
      <p:sp>
        <p:nvSpPr>
          <p:cNvPr id="3" name="Zástupný symbol obsahu 2"/>
          <p:cNvSpPr>
            <a:spLocks noGrp="1"/>
          </p:cNvSpPr>
          <p:nvPr>
            <p:ph sz="quarter" idx="1"/>
          </p:nvPr>
        </p:nvSpPr>
        <p:spPr/>
        <p:txBody>
          <a:bodyPr>
            <a:normAutofit/>
          </a:bodyPr>
          <a:lstStyle/>
          <a:p>
            <a:r>
              <a:rPr lang="sk-SK" sz="1800" dirty="0" smtClean="0"/>
              <a:t>život s dieťaťom s </a:t>
            </a:r>
            <a:r>
              <a:rPr lang="sk-SK" sz="1800" dirty="0" err="1" smtClean="0"/>
              <a:t>dyslexiou</a:t>
            </a:r>
            <a:r>
              <a:rPr lang="sk-SK" sz="1800" dirty="0" smtClean="0"/>
              <a:t> aj ostatnými vývinovými poruchami je o čosi náročnejší,</a:t>
            </a:r>
          </a:p>
          <a:p>
            <a:r>
              <a:rPr lang="sk-SK" sz="1800" dirty="0" smtClean="0"/>
              <a:t>vývinové poruchy učenia nie sú viditeľné, a dieťa sa v niektorých situáciách správa úplne bezproblémovo, iné prejavy môžu budiť dojem, že ich dieťa robí naschvál...</a:t>
            </a:r>
          </a:p>
          <a:p>
            <a:r>
              <a:rPr lang="sk-SK" sz="1800" b="1" dirty="0" smtClean="0"/>
              <a:t>čo môžete pre dieťa urobiť vy?</a:t>
            </a:r>
          </a:p>
          <a:p>
            <a:r>
              <a:rPr lang="sk-SK" sz="1800" dirty="0" smtClean="0"/>
              <a:t>podporujte činnosti, ktoré dieťaťu idú / kreslenie, modelovanie.../,</a:t>
            </a:r>
          </a:p>
          <a:p>
            <a:r>
              <a:rPr lang="sk-SK" sz="1800" dirty="0" smtClean="0"/>
              <a:t>prípravu do školy by mal robiť ten z rodičov, ktorý má väčšiu trpezlivosť, kto sa postupom času stal sprievodcom dieťaťa,</a:t>
            </a:r>
          </a:p>
          <a:p>
            <a:r>
              <a:rPr lang="sk-SK" sz="1800" dirty="0" smtClean="0"/>
              <a:t>od prvej chvíle by malo byť jasné, že dieťa a vy ste partneri, že sa dieťa o vás môže kedykoľvek oprieť, s čímkoľvek mu poradíte, ale hlavnú zodpovednosť za svoj život má ono samo.</a:t>
            </a:r>
          </a:p>
        </p:txBody>
      </p:sp>
    </p:spTree>
    <p:custDataLst>
      <p:tags r:id="rId1"/>
    </p:custDataLst>
  </p:cSld>
  <p:clrMapOvr>
    <a:masterClrMapping/>
  </p:clrMapOvr>
  <p:transition advTm="32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„Nedarí sa mi čítať a písať, som horší ako ostatní“ – ako podporiť vlastné dieťa</a:t>
            </a:r>
            <a:endParaRPr lang="sk-SK" dirty="0"/>
          </a:p>
        </p:txBody>
      </p:sp>
      <p:sp>
        <p:nvSpPr>
          <p:cNvPr id="3" name="Zástupný symbol obsahu 2"/>
          <p:cNvSpPr>
            <a:spLocks noGrp="1"/>
          </p:cNvSpPr>
          <p:nvPr>
            <p:ph sz="quarter" idx="1"/>
          </p:nvPr>
        </p:nvSpPr>
        <p:spPr/>
        <p:txBody>
          <a:bodyPr>
            <a:normAutofit/>
          </a:bodyPr>
          <a:lstStyle/>
          <a:p>
            <a:r>
              <a:rPr lang="sk-SK" sz="1800" b="1" dirty="0" smtClean="0"/>
              <a:t>Dieťa s VPU nie je hlúpe, je iba iné, učí sa inak a potrebuje iný prístup pri sprostredkovaní informácií,</a:t>
            </a:r>
          </a:p>
          <a:p>
            <a:r>
              <a:rPr lang="sk-SK" sz="1800" dirty="0" smtClean="0"/>
              <a:t>deti s VPU sú často menej sebavedomé ako ostatné deti,</a:t>
            </a:r>
          </a:p>
          <a:p>
            <a:r>
              <a:rPr lang="sk-SK" sz="1800" dirty="0" smtClean="0"/>
              <a:t>dieťa by malo pochopiť, že nie je hlúpe, len sa učí inak a potrebuje iný spôsob výučby, a ukázania svojich znalostí,</a:t>
            </a:r>
          </a:p>
          <a:p>
            <a:r>
              <a:rPr lang="sk-SK" sz="1800" dirty="0" smtClean="0"/>
              <a:t>malo by čo najskôr pochopiť, že každý s niečím bojuje, a že problémy sa nevyhýbajú ani dospelým ľuďom, ku ktorým vzhliada,</a:t>
            </a:r>
          </a:p>
          <a:p>
            <a:r>
              <a:rPr lang="sk-SK" sz="1800" dirty="0" smtClean="0"/>
              <a:t>vždy sa dá dosiahnuť určitý stav, aby podobné problémy neobmedzovali náš život, človek môže všeličo pri vhodnom vedení a sústredenom úsilí prekonať.</a:t>
            </a:r>
            <a:endParaRPr lang="sk-SK" sz="1800" dirty="0"/>
          </a:p>
        </p:txBody>
      </p:sp>
      <p:pic>
        <p:nvPicPr>
          <p:cNvPr id="4" name="Obrázok 3" descr="Výsledok vyhľadávania obrázkov pre dopyt deti kreslene v škole"/>
          <p:cNvPicPr/>
          <p:nvPr/>
        </p:nvPicPr>
        <p:blipFill>
          <a:blip r:embed="rId3" cstate="print"/>
          <a:srcRect/>
          <a:stretch>
            <a:fillRect/>
          </a:stretch>
        </p:blipFill>
        <p:spPr bwMode="auto">
          <a:xfrm>
            <a:off x="1714480" y="4929198"/>
            <a:ext cx="5286412" cy="1465554"/>
          </a:xfrm>
          <a:prstGeom prst="rect">
            <a:avLst/>
          </a:prstGeom>
          <a:noFill/>
          <a:ln w="9525">
            <a:noFill/>
            <a:miter lim="800000"/>
            <a:headEnd/>
            <a:tailEnd/>
          </a:ln>
        </p:spPr>
      </p:pic>
    </p:spTree>
    <p:custDataLst>
      <p:tags r:id="rId1"/>
    </p:custDataLst>
  </p:cSld>
  <p:clrMapOvr>
    <a:masterClrMapping/>
  </p:clrMapOvr>
  <p:transition advTm="349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Ľudia s poruchami učenia sú tí, ktorí sa učia inak</a:t>
            </a:r>
            <a:endParaRPr lang="sk-SK" dirty="0"/>
          </a:p>
        </p:txBody>
      </p:sp>
      <p:sp>
        <p:nvSpPr>
          <p:cNvPr id="3" name="Zástupný symbol obsahu 2"/>
          <p:cNvSpPr>
            <a:spLocks noGrp="1"/>
          </p:cNvSpPr>
          <p:nvPr>
            <p:ph sz="quarter" idx="1"/>
          </p:nvPr>
        </p:nvSpPr>
        <p:spPr/>
        <p:txBody>
          <a:bodyPr>
            <a:normAutofit/>
          </a:bodyPr>
          <a:lstStyle/>
          <a:p>
            <a:r>
              <a:rPr lang="sk-SK" sz="1800" dirty="0" smtClean="0"/>
              <a:t>je nesmierne dôležité, aby sme hľadali postupy, </a:t>
            </a:r>
          </a:p>
          <a:p>
            <a:r>
              <a:rPr lang="sk-SK" sz="1800" dirty="0" smtClean="0"/>
              <a:t>ktorými sa mu dá učivo sprostredkovať pre neho zrozumiteľným jazykom,</a:t>
            </a:r>
          </a:p>
          <a:p>
            <a:r>
              <a:rPr lang="sk-SK" sz="1800" i="1" u="sng" dirty="0" smtClean="0"/>
              <a:t>Pritom stačí málo:</a:t>
            </a:r>
          </a:p>
          <a:p>
            <a:r>
              <a:rPr lang="sk-SK" sz="1800" dirty="0" smtClean="0"/>
              <a:t>zamyslieť sa a hľadať pre žiaka vhodné postupy </a:t>
            </a:r>
          </a:p>
          <a:p>
            <a:r>
              <a:rPr lang="sk-SK" sz="1800" dirty="0" smtClean="0"/>
              <a:t> nespoliehať sa nato, že naučí tými, ktoré sú v škole bežné,</a:t>
            </a:r>
          </a:p>
          <a:p>
            <a:r>
              <a:rPr lang="sk-SK" sz="1800" dirty="0" smtClean="0"/>
              <a:t>informácie prezentovať obrazovo – s využitím farieb, grafov...</a:t>
            </a:r>
          </a:p>
          <a:p>
            <a:r>
              <a:rPr lang="sk-SK" sz="1800" dirty="0" smtClean="0"/>
              <a:t>dať deťom príležitosť učivo logicky </a:t>
            </a:r>
            <a:r>
              <a:rPr lang="sk-SK" sz="1800" dirty="0" err="1" smtClean="0"/>
              <a:t>zdvôvodniť</a:t>
            </a:r>
            <a:r>
              <a:rPr lang="sk-SK" sz="1800" dirty="0" smtClean="0"/>
              <a:t>...</a:t>
            </a:r>
          </a:p>
          <a:p>
            <a:r>
              <a:rPr lang="sk-SK" sz="1800" dirty="0" smtClean="0"/>
              <a:t>Ukazovať si, čo s čím súvisí, prečo je príslušná téma užitočná, ako ju môžeme prepojiť so skúsenosťami z každodenného života...</a:t>
            </a:r>
            <a:endParaRPr lang="sk-SK" sz="1800" dirty="0"/>
          </a:p>
        </p:txBody>
      </p:sp>
      <p:pic>
        <p:nvPicPr>
          <p:cNvPr id="4" name="Obrázok 3" descr="Výsledok vyhľadávania obrázkov pre dopyt deti kreslene v škole"/>
          <p:cNvPicPr/>
          <p:nvPr/>
        </p:nvPicPr>
        <p:blipFill>
          <a:blip r:embed="rId3"/>
          <a:srcRect/>
          <a:stretch>
            <a:fillRect/>
          </a:stretch>
        </p:blipFill>
        <p:spPr bwMode="auto">
          <a:xfrm>
            <a:off x="2071670" y="5000636"/>
            <a:ext cx="5072098" cy="1285884"/>
          </a:xfrm>
          <a:prstGeom prst="rect">
            <a:avLst/>
          </a:prstGeom>
          <a:noFill/>
          <a:ln w="9525">
            <a:noFill/>
            <a:miter lim="800000"/>
            <a:headEnd/>
            <a:tailEnd/>
          </a:ln>
        </p:spPr>
      </p:pic>
    </p:spTree>
    <p:custDataLst>
      <p:tags r:id="rId1"/>
    </p:custDataLst>
  </p:cSld>
  <p:clrMapOvr>
    <a:masterClrMapping/>
  </p:clrMapOvr>
  <p:transition advTm="337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Vzťahy medzi súrodencami – prijatie odlišnosti</a:t>
            </a:r>
            <a:endParaRPr lang="sk-SK" dirty="0"/>
          </a:p>
        </p:txBody>
      </p:sp>
      <p:sp>
        <p:nvSpPr>
          <p:cNvPr id="3" name="Zástupný symbol obsahu 2"/>
          <p:cNvSpPr>
            <a:spLocks noGrp="1"/>
          </p:cNvSpPr>
          <p:nvPr>
            <p:ph sz="quarter" idx="1"/>
          </p:nvPr>
        </p:nvSpPr>
        <p:spPr/>
        <p:txBody>
          <a:bodyPr>
            <a:normAutofit/>
          </a:bodyPr>
          <a:lstStyle/>
          <a:p>
            <a:r>
              <a:rPr lang="sk-SK" sz="1800" dirty="0" smtClean="0"/>
              <a:t>pre súrodencov, z ktorých má jeden VPU, platí to isté, čo pre súrodencov bez VPU,</a:t>
            </a:r>
          </a:p>
          <a:p>
            <a:r>
              <a:rPr lang="sk-SK" sz="1800" dirty="0" smtClean="0"/>
              <a:t>deti by sa nemali porovnávať, majú iné gény, slabé aj silné stránky, </a:t>
            </a:r>
          </a:p>
          <a:p>
            <a:r>
              <a:rPr lang="sk-SK" sz="1800" dirty="0" smtClean="0"/>
              <a:t>na každé z detí kladieme nároky, ktoré dokáže splniť,</a:t>
            </a:r>
          </a:p>
          <a:p>
            <a:r>
              <a:rPr lang="sk-SK" sz="1800" dirty="0" smtClean="0"/>
              <a:t>dieťa bez VPU sa môže cítiť odstrčené, pretože tomu s VPU je venovaná omnoho väčšia pozornosť,</a:t>
            </a:r>
          </a:p>
          <a:p>
            <a:r>
              <a:rPr lang="sk-SK" sz="1800" dirty="0" smtClean="0"/>
              <a:t>dieťaťu bez VPU treba trpezlivo vysvetľovať, že každý žijeme s nejakým obmedzením, niektoré trápenia je vidieť, iné nie,</a:t>
            </a:r>
          </a:p>
          <a:p>
            <a:r>
              <a:rPr lang="sk-SK" sz="1800" dirty="0" smtClean="0"/>
              <a:t>dieťaťu s VPU je potrebné pomáhať s prípravou do školy, ale malo by mať aj dostatok priestoru na plnenie svojich záujmov,</a:t>
            </a:r>
          </a:p>
          <a:p>
            <a:r>
              <a:rPr lang="sk-SK" sz="1800" dirty="0" smtClean="0"/>
              <a:t>reagujeme vždy na potreby dieťaťa, ak sa mu nedarí čítať, písať, tak jednoducho trénujeme viac a snažíme sa prísť na to, akým spôsobom dieťaťu tieto zručnosti odovzdať, </a:t>
            </a:r>
          </a:p>
          <a:p>
            <a:r>
              <a:rPr lang="sk-SK" sz="1800" dirty="0" smtClean="0"/>
              <a:t>nemali by sme zabúdať nato, že život nie je len o výkone a zručnostiach.</a:t>
            </a:r>
            <a:endParaRPr lang="sk-SK" sz="1800" dirty="0"/>
          </a:p>
        </p:txBody>
      </p:sp>
    </p:spTree>
    <p:custDataLst>
      <p:tags r:id="rId1"/>
    </p:custDataLst>
  </p:cSld>
  <p:clrMapOvr>
    <a:masterClrMapping/>
  </p:clrMapOvr>
  <p:transition advTm="447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               Ďakujem za pozornosť</a:t>
            </a:r>
            <a:endParaRPr lang="sk-SK" dirty="0"/>
          </a:p>
        </p:txBody>
      </p:sp>
      <p:sp>
        <p:nvSpPr>
          <p:cNvPr id="3" name="Zástupný symbol obsahu 2"/>
          <p:cNvSpPr>
            <a:spLocks noGrp="1"/>
          </p:cNvSpPr>
          <p:nvPr>
            <p:ph sz="quarter" idx="1"/>
          </p:nvPr>
        </p:nvSpPr>
        <p:spPr/>
        <p:txBody>
          <a:bodyPr>
            <a:normAutofit/>
          </a:bodyPr>
          <a:lstStyle/>
          <a:p>
            <a:endParaRPr lang="sk-SK" sz="1800" dirty="0" smtClean="0"/>
          </a:p>
          <a:p>
            <a:endParaRPr lang="sk-SK" sz="1800" dirty="0" smtClean="0"/>
          </a:p>
          <a:p>
            <a:endParaRPr lang="sk-SK" sz="1800" dirty="0" smtClean="0"/>
          </a:p>
          <a:p>
            <a:endParaRPr lang="sk-SK" sz="1800" dirty="0" smtClean="0"/>
          </a:p>
          <a:p>
            <a:endParaRPr lang="sk-SK" sz="1800" dirty="0" smtClean="0"/>
          </a:p>
          <a:p>
            <a:endParaRPr lang="sk-SK" sz="1800" dirty="0" smtClean="0"/>
          </a:p>
          <a:p>
            <a:endParaRPr lang="sk-SK" sz="1800" dirty="0" smtClean="0"/>
          </a:p>
          <a:p>
            <a:endParaRPr lang="sk-SK" sz="1800" dirty="0" smtClean="0"/>
          </a:p>
          <a:p>
            <a:endParaRPr lang="sk-SK" sz="1800" dirty="0" smtClean="0"/>
          </a:p>
          <a:p>
            <a:r>
              <a:rPr lang="sk-SK" sz="1600" dirty="0" smtClean="0"/>
              <a:t>Zoznam použitej literatúry: </a:t>
            </a:r>
            <a:r>
              <a:rPr lang="sk-SK" sz="1600" dirty="0" err="1" smtClean="0"/>
              <a:t>Krejčová,L</a:t>
            </a:r>
            <a:r>
              <a:rPr lang="sk-SK" sz="1600" dirty="0" smtClean="0"/>
              <a:t>. – Hladíková, Z. a kol.: Vývinové poruchy učenia, 2018 ISBN 978-80-566-0760-2 </a:t>
            </a:r>
          </a:p>
          <a:p>
            <a:endParaRPr lang="sk-SK" sz="1800" dirty="0" smtClean="0"/>
          </a:p>
          <a:p>
            <a:r>
              <a:rPr lang="sk-SK" sz="1800" dirty="0" smtClean="0"/>
              <a:t>                                                                    Mgr. Jaroslava </a:t>
            </a:r>
            <a:r>
              <a:rPr lang="sk-SK" sz="1800" dirty="0" err="1" smtClean="0"/>
              <a:t>Nitraiová</a:t>
            </a:r>
            <a:endParaRPr lang="sk-SK" sz="1800" dirty="0"/>
          </a:p>
        </p:txBody>
      </p:sp>
      <p:pic>
        <p:nvPicPr>
          <p:cNvPr id="5" name="Obrázok 4" descr="CPPPaP Trebišov"/>
          <p:cNvPicPr/>
          <p:nvPr/>
        </p:nvPicPr>
        <p:blipFill>
          <a:blip r:embed="rId2"/>
          <a:srcRect/>
          <a:stretch>
            <a:fillRect/>
          </a:stretch>
        </p:blipFill>
        <p:spPr bwMode="auto">
          <a:xfrm>
            <a:off x="2143108" y="1785926"/>
            <a:ext cx="4214842" cy="857256"/>
          </a:xfrm>
          <a:prstGeom prst="rect">
            <a:avLst/>
          </a:prstGeom>
          <a:noFill/>
          <a:ln w="9525">
            <a:noFill/>
            <a:miter lim="800000"/>
            <a:headEnd/>
            <a:tailEnd/>
          </a:ln>
        </p:spPr>
      </p:pic>
      <p:pic>
        <p:nvPicPr>
          <p:cNvPr id="6" name="Obrázok 5" descr="Kreskówka Dzieci Czytanie Książki | Premium Wektor"/>
          <p:cNvPicPr/>
          <p:nvPr/>
        </p:nvPicPr>
        <p:blipFill>
          <a:blip r:embed="rId3"/>
          <a:srcRect/>
          <a:stretch>
            <a:fillRect/>
          </a:stretch>
        </p:blipFill>
        <p:spPr bwMode="auto">
          <a:xfrm>
            <a:off x="1643042" y="2714620"/>
            <a:ext cx="5214974" cy="1928826"/>
          </a:xfrm>
          <a:prstGeom prst="rect">
            <a:avLst/>
          </a:prstGeom>
          <a:noFill/>
          <a:ln w="9525">
            <a:noFill/>
            <a:miter lim="800000"/>
            <a:headEnd/>
            <a:tailEnd/>
          </a:ln>
        </p:spPr>
      </p:pic>
    </p:spTree>
  </p:cSld>
  <p:clrMapOvr>
    <a:masterClrMapping/>
  </p:clrMapOvr>
  <p:transition advTm="364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Učíme sa čítať – ako sa doma pripravovať</a:t>
            </a:r>
            <a:endParaRPr lang="sk-SK" dirty="0"/>
          </a:p>
        </p:txBody>
      </p:sp>
      <p:sp>
        <p:nvSpPr>
          <p:cNvPr id="3" name="Zástupný symbol obsahu 2"/>
          <p:cNvSpPr>
            <a:spLocks noGrp="1"/>
          </p:cNvSpPr>
          <p:nvPr>
            <p:ph sz="quarter" idx="1"/>
          </p:nvPr>
        </p:nvSpPr>
        <p:spPr/>
        <p:txBody>
          <a:bodyPr>
            <a:normAutofit/>
          </a:bodyPr>
          <a:lstStyle/>
          <a:p>
            <a:r>
              <a:rPr lang="sk-SK" sz="1800" b="1" i="1" u="sng" dirty="0" smtClean="0"/>
              <a:t>Čítanie</a:t>
            </a:r>
            <a:r>
              <a:rPr lang="sk-SK" sz="1800" dirty="0" smtClean="0"/>
              <a:t> je zručnosť, ktorú využívame po celý život,</a:t>
            </a:r>
          </a:p>
          <a:p>
            <a:r>
              <a:rPr lang="sk-SK" sz="1800" dirty="0" smtClean="0"/>
              <a:t>spočiatku sú školáci hodnotení za plynulosť hlasného čítania, neskôr sa pridáva porozumenie,</a:t>
            </a:r>
          </a:p>
          <a:p>
            <a:r>
              <a:rPr lang="sk-SK" sz="1800" dirty="0" smtClean="0"/>
              <a:t>v súvislosti s osvojovaním si čitateľských zručností a návykov je teda domáca príprava veľmi dôležitá,</a:t>
            </a:r>
          </a:p>
          <a:p>
            <a:r>
              <a:rPr lang="sk-SK" sz="1800" dirty="0" smtClean="0"/>
              <a:t>už v predškolskom veku je vhodné viesť deti k spoločnému čítaniu knižiek, rozprávaniu rozprávok, recitovaniu básničiek, aby bolo po nástupe do prvej triedy na čom stavať,</a:t>
            </a:r>
          </a:p>
          <a:p>
            <a:r>
              <a:rPr lang="sk-SK" sz="1800" dirty="0" smtClean="0"/>
              <a:t>je nutné venovať pozornosť – </a:t>
            </a:r>
            <a:r>
              <a:rPr lang="sk-SK" sz="1800" b="1" dirty="0" smtClean="0"/>
              <a:t>sluchovej syntéze a analýze, </a:t>
            </a:r>
            <a:r>
              <a:rPr lang="sk-SK" sz="1800" dirty="0" smtClean="0"/>
              <a:t>teda rozpoznaniu slova na základe </a:t>
            </a:r>
            <a:r>
              <a:rPr lang="sk-SK" sz="1800" dirty="0" err="1" smtClean="0"/>
              <a:t>predriekavania</a:t>
            </a:r>
            <a:r>
              <a:rPr lang="sk-SK" sz="1800" dirty="0" smtClean="0"/>
              <a:t> hlások, ktoré sa v ňom vyskytujú, a rozkladaní slov na hlásky</a:t>
            </a:r>
            <a:r>
              <a:rPr lang="sk-SK" sz="1800" b="1" dirty="0" smtClean="0"/>
              <a:t>,</a:t>
            </a:r>
          </a:p>
          <a:p>
            <a:r>
              <a:rPr lang="sk-SK" sz="1800" dirty="0" smtClean="0"/>
              <a:t>začíname so slabikami /b –a – ba/, pokračujeme jednoslabičnými slovami / pes – p – e – s / až po náročnejšie slová / pstruhy, princezná, kukučka a pod/.</a:t>
            </a:r>
          </a:p>
        </p:txBody>
      </p:sp>
    </p:spTree>
    <p:custDataLst>
      <p:tags r:id="rId1"/>
    </p:custDataLst>
  </p:cSld>
  <p:clrMapOvr>
    <a:masterClrMapping/>
  </p:clrMapOvr>
  <p:transition advTm="331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Učíme sa čítať – ako sa doma pripravovať</a:t>
            </a:r>
            <a:endParaRPr lang="sk-SK" dirty="0"/>
          </a:p>
        </p:txBody>
      </p:sp>
      <p:sp>
        <p:nvSpPr>
          <p:cNvPr id="3" name="Zástupný symbol obsahu 2"/>
          <p:cNvSpPr>
            <a:spLocks noGrp="1"/>
          </p:cNvSpPr>
          <p:nvPr>
            <p:ph sz="quarter" idx="1"/>
          </p:nvPr>
        </p:nvSpPr>
        <p:spPr/>
        <p:txBody>
          <a:bodyPr>
            <a:normAutofit/>
          </a:bodyPr>
          <a:lstStyle/>
          <a:p>
            <a:r>
              <a:rPr lang="sk-SK" sz="1800" dirty="0" smtClean="0"/>
              <a:t>ďalej sa deti učia </a:t>
            </a:r>
            <a:r>
              <a:rPr lang="sk-SK" sz="1800" b="1" dirty="0" smtClean="0"/>
              <a:t>spoznávať </a:t>
            </a:r>
            <a:r>
              <a:rPr lang="sk-SK" sz="1800" dirty="0" smtClean="0"/>
              <a:t>jednotlivé </a:t>
            </a:r>
            <a:r>
              <a:rPr lang="sk-SK" sz="1800" b="1" dirty="0" smtClean="0"/>
              <a:t>tlačené písmená </a:t>
            </a:r>
            <a:r>
              <a:rPr lang="sk-SK" sz="1800" dirty="0" smtClean="0"/>
              <a:t>/veľké, malé/, aby ich neskôr mohli spájať do celkov,</a:t>
            </a:r>
          </a:p>
          <a:p>
            <a:r>
              <a:rPr lang="sk-SK" sz="1800" dirty="0" smtClean="0"/>
              <a:t>najprv je dôležité, aby pochopili rozdiel medzi hláskou, teda tým, čo počujeme, a písmenom, teda tým, či vidíme napísané</a:t>
            </a:r>
          </a:p>
          <a:p>
            <a:r>
              <a:rPr lang="sk-SK" sz="1800" dirty="0" smtClean="0"/>
              <a:t>precvičovanie pomenovaní písmen stojí na začiatku samotného nácviku čítania</a:t>
            </a:r>
          </a:p>
          <a:p>
            <a:r>
              <a:rPr lang="sk-SK" sz="1800" dirty="0" smtClean="0"/>
              <a:t>je nutné venovať pozornosť písmenám, ktoré sú tvarovo podobné, teda „b – d, m – n“</a:t>
            </a:r>
          </a:p>
          <a:p>
            <a:r>
              <a:rPr lang="sk-SK" sz="1800" dirty="0" smtClean="0"/>
              <a:t>v tom nám môže pomôcť slovný opis rozdielov medzi písmenami a prípadne nákres, písmeno „</a:t>
            </a:r>
            <a:r>
              <a:rPr lang="sk-SK" sz="1800" b="1" dirty="0" smtClean="0"/>
              <a:t>b“ </a:t>
            </a:r>
            <a:r>
              <a:rPr lang="sk-SK" sz="1800" dirty="0" smtClean="0"/>
              <a:t>má bruško, písmeno </a:t>
            </a:r>
            <a:r>
              <a:rPr lang="sk-SK" sz="1800" b="1" dirty="0" smtClean="0"/>
              <a:t>„d“ </a:t>
            </a:r>
            <a:r>
              <a:rPr lang="sk-SK" sz="1800" dirty="0" smtClean="0"/>
              <a:t>naopak zadoček smerujúci dozadu,</a:t>
            </a:r>
          </a:p>
          <a:p>
            <a:r>
              <a:rPr lang="sk-SK" sz="1800" dirty="0" smtClean="0"/>
              <a:t>precvičovať tvary veľkých a malých tlačených písmen je možné pomocou písania na tabuli, papier, do vzduchu pred seba, na chrbát spolužiakovi, čím dochádza k lepšiemu zapamätaniu si.</a:t>
            </a:r>
            <a:endParaRPr lang="sk-SK" sz="1800" dirty="0"/>
          </a:p>
        </p:txBody>
      </p:sp>
    </p:spTree>
    <p:custDataLst>
      <p:tags r:id="rId1"/>
    </p:custDataLst>
  </p:cSld>
  <p:clrMapOvr>
    <a:masterClrMapping/>
  </p:clrMapOvr>
  <p:transition advTm="349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Učíme sa čítať – ako sa doma pripravovať</a:t>
            </a:r>
            <a:endParaRPr lang="sk-SK" dirty="0"/>
          </a:p>
        </p:txBody>
      </p:sp>
      <p:sp>
        <p:nvSpPr>
          <p:cNvPr id="3" name="Zástupný symbol obsahu 2"/>
          <p:cNvSpPr>
            <a:spLocks noGrp="1"/>
          </p:cNvSpPr>
          <p:nvPr>
            <p:ph sz="quarter" idx="1"/>
          </p:nvPr>
        </p:nvSpPr>
        <p:spPr/>
        <p:txBody>
          <a:bodyPr>
            <a:normAutofit/>
          </a:bodyPr>
          <a:lstStyle/>
          <a:p>
            <a:r>
              <a:rPr lang="sk-SK" sz="1800" dirty="0" smtClean="0"/>
              <a:t>ďalšou fázou je </a:t>
            </a:r>
            <a:r>
              <a:rPr lang="sk-SK" sz="1800" b="1" dirty="0" smtClean="0"/>
              <a:t>rozpoznávanie slabík, </a:t>
            </a:r>
            <a:r>
              <a:rPr lang="sk-SK" sz="1800" dirty="0" smtClean="0"/>
              <a:t>tzv. postrehovanie,</a:t>
            </a:r>
          </a:p>
          <a:p>
            <a:r>
              <a:rPr lang="sk-SK" sz="1800" dirty="0" smtClean="0"/>
              <a:t>deťom sú kladené kartičky so slabikami, ktoré nahlas čítajú,</a:t>
            </a:r>
          </a:p>
          <a:p>
            <a:r>
              <a:rPr lang="sk-SK" sz="1800" dirty="0" smtClean="0"/>
              <a:t>deti vedieme k rozlišovaniu dĺžky slabík aj pomocou zápisu, /ako krátka slabika, - ako dlhá slabika/,</a:t>
            </a:r>
          </a:p>
          <a:p>
            <a:r>
              <a:rPr lang="sk-SK" sz="1800" dirty="0" smtClean="0"/>
              <a:t>ak majú túto úroveň osvojenú, môžu začať čítať krátke slová z materiálov, ktoré dostávajú v škole, ako je šlabikár, alebo z kníh, ktoré obsahujú kratšie slová písané väčším písmom,</a:t>
            </a:r>
          </a:p>
          <a:p>
            <a:r>
              <a:rPr lang="sk-SK" sz="1800" dirty="0" smtClean="0"/>
              <a:t>spolu s deťmi sa postupne snažíme prejsť od slabikovania k plynulému čitateľskému prejavu,</a:t>
            </a:r>
          </a:p>
          <a:p>
            <a:r>
              <a:rPr lang="sk-SK" sz="1800" dirty="0" smtClean="0"/>
              <a:t>postupne zvyšujeme náročnosť a dĺžku textov, od čítania samostatných slov sa presúvame k vetám,</a:t>
            </a:r>
          </a:p>
          <a:p>
            <a:r>
              <a:rPr lang="sk-SK" sz="1800" dirty="0" smtClean="0"/>
              <a:t>pre lepšiu orientáciu v texte môžeme s deťmi využívať </a:t>
            </a:r>
            <a:r>
              <a:rPr lang="sk-SK" sz="1800" b="1" dirty="0" smtClean="0"/>
              <a:t>záložku na čítanie</a:t>
            </a:r>
            <a:r>
              <a:rPr lang="sk-SK" sz="1800" dirty="0" smtClean="0"/>
              <a:t>, ktorá nám umožní vidieť iba písmeno alebo slabiku a zakryje ostatný text, deti sa potom môžu sústrediť iba na čítanie daného slova a nič ďalšie ich neruší.</a:t>
            </a:r>
          </a:p>
          <a:p>
            <a:endParaRPr lang="sk-SK" sz="1800" dirty="0"/>
          </a:p>
        </p:txBody>
      </p:sp>
    </p:spTree>
    <p:custDataLst>
      <p:tags r:id="rId1"/>
    </p:custDataLst>
  </p:cSld>
  <p:clrMapOvr>
    <a:masterClrMapping/>
  </p:clrMapOvr>
  <p:transition advTm="427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Učíme sa čítať – ako sa doma pripravovať</a:t>
            </a:r>
            <a:endParaRPr lang="sk-SK" dirty="0"/>
          </a:p>
        </p:txBody>
      </p:sp>
      <p:sp>
        <p:nvSpPr>
          <p:cNvPr id="3" name="Zástupný symbol obsahu 2"/>
          <p:cNvSpPr>
            <a:spLocks noGrp="1"/>
          </p:cNvSpPr>
          <p:nvPr>
            <p:ph sz="quarter" idx="1"/>
          </p:nvPr>
        </p:nvSpPr>
        <p:spPr/>
        <p:txBody>
          <a:bodyPr>
            <a:normAutofit/>
          </a:bodyPr>
          <a:lstStyle/>
          <a:p>
            <a:r>
              <a:rPr lang="sk-SK" sz="1800" dirty="0" smtClean="0"/>
              <a:t>pri počiatočnom čítaní je potrebné dať deťom čas, aby si mohli techniku čítania osvojiť podľa vlastného tempa,</a:t>
            </a:r>
          </a:p>
          <a:p>
            <a:r>
              <a:rPr lang="sk-SK" sz="1800" dirty="0" smtClean="0"/>
              <a:t>zo začiatku si budú zamieňať písmená, čitateľský prejav bude menej plynulý a neistý,</a:t>
            </a:r>
          </a:p>
          <a:p>
            <a:r>
              <a:rPr lang="sk-SK" sz="1800" dirty="0" smtClean="0"/>
              <a:t>namiesto okamžitého stresu a nervozity, či náhodou nejde o vývinovú poruchu učenia v zmysle </a:t>
            </a:r>
            <a:r>
              <a:rPr lang="sk-SK" sz="1800" dirty="0" err="1" smtClean="0"/>
              <a:t>dyslexie</a:t>
            </a:r>
            <a:r>
              <a:rPr lang="sk-SK" sz="1800" dirty="0" smtClean="0"/>
              <a:t>, je lepšie venovať rozvoju čítania dlhší čas a snažiť sa deťom čítanie čo najlepšie priblížiť</a:t>
            </a:r>
          </a:p>
          <a:p>
            <a:r>
              <a:rPr lang="sk-SK" sz="1800" dirty="0" smtClean="0"/>
              <a:t>pri čítaní s porozumením – je vhodné vyberať kratšie celky alebo členiť text do </a:t>
            </a:r>
            <a:r>
              <a:rPr lang="sk-SK" sz="1800" dirty="0" err="1" smtClean="0"/>
              <a:t>odstavcov</a:t>
            </a:r>
            <a:r>
              <a:rPr lang="sk-SK" sz="1800" dirty="0" smtClean="0"/>
              <a:t>, </a:t>
            </a:r>
          </a:p>
          <a:p>
            <a:r>
              <a:rPr lang="sk-SK" sz="1800" dirty="0" smtClean="0"/>
              <a:t>po prečítaní určitej časti sa dieťa s rodičom rozpráva o čom čítali,</a:t>
            </a:r>
          </a:p>
          <a:p>
            <a:r>
              <a:rPr lang="sk-SK" sz="1800" b="1" dirty="0" smtClean="0"/>
              <a:t>čítanie s porozumením </a:t>
            </a:r>
            <a:r>
              <a:rPr lang="sk-SK" sz="1800" dirty="0" smtClean="0"/>
              <a:t>je náročný proces, ktorý sa formuje počas celého prvého stupňa,</a:t>
            </a:r>
          </a:p>
          <a:p>
            <a:r>
              <a:rPr lang="sk-SK" sz="1800" dirty="0" smtClean="0"/>
              <a:t>spoločným precvičovaním môžete túto zručnosť významne podporiť a rozvíjať.</a:t>
            </a:r>
          </a:p>
          <a:p>
            <a:endParaRPr lang="sk-SK" sz="1800" dirty="0"/>
          </a:p>
        </p:txBody>
      </p:sp>
    </p:spTree>
    <p:custDataLst>
      <p:tags r:id="rId1"/>
    </p:custDataLst>
  </p:cSld>
  <p:clrMapOvr>
    <a:masterClrMapping/>
  </p:clrMapOvr>
  <p:transition advTm="429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Učíme sa písať – ako sa doma pripravovať</a:t>
            </a:r>
            <a:endParaRPr lang="sk-SK" dirty="0"/>
          </a:p>
        </p:txBody>
      </p:sp>
      <p:sp>
        <p:nvSpPr>
          <p:cNvPr id="3" name="Zástupný symbol obsahu 2"/>
          <p:cNvSpPr>
            <a:spLocks noGrp="1"/>
          </p:cNvSpPr>
          <p:nvPr>
            <p:ph sz="quarter" idx="1"/>
          </p:nvPr>
        </p:nvSpPr>
        <p:spPr/>
        <p:txBody>
          <a:bodyPr>
            <a:normAutofit/>
          </a:bodyPr>
          <a:lstStyle/>
          <a:p>
            <a:r>
              <a:rPr lang="sk-SK" sz="1800" dirty="0" smtClean="0"/>
              <a:t>základom pre začiatočnú výučbu písania sú </a:t>
            </a:r>
            <a:r>
              <a:rPr lang="sk-SK" sz="1800" b="1" i="1" u="sng" dirty="0" smtClean="0"/>
              <a:t>osvojené návyky </a:t>
            </a:r>
            <a:r>
              <a:rPr lang="sk-SK" sz="1800" dirty="0" smtClean="0"/>
              <a:t>súvisiace so správnym sedením pri písaní a úchopom písacieho náčinia,</a:t>
            </a:r>
          </a:p>
          <a:p>
            <a:r>
              <a:rPr lang="sk-SK" sz="1800" dirty="0" smtClean="0"/>
              <a:t>podstatná je </a:t>
            </a:r>
            <a:r>
              <a:rPr lang="sk-SK" sz="1800" b="1" dirty="0" smtClean="0"/>
              <a:t>vyhranená dominancia hornej končatiny</a:t>
            </a:r>
            <a:r>
              <a:rPr lang="sk-SK" sz="1800" dirty="0" smtClean="0"/>
              <a:t>, ktorú dieťa používa pri kreslení,</a:t>
            </a:r>
          </a:p>
          <a:p>
            <a:r>
              <a:rPr lang="sk-SK" sz="1800" dirty="0" smtClean="0"/>
              <a:t>pred nástupom do školy by už každé dieťa malo mať ujasnené, ktorou rukou kreslí,</a:t>
            </a:r>
          </a:p>
          <a:p>
            <a:r>
              <a:rPr lang="sk-SK" sz="1800" dirty="0" smtClean="0"/>
              <a:t>rozvíjame </a:t>
            </a:r>
            <a:r>
              <a:rPr lang="sk-SK" sz="1800" dirty="0" err="1" smtClean="0"/>
              <a:t>grafomotoriku</a:t>
            </a:r>
            <a:r>
              <a:rPr lang="sk-SK" sz="1800" dirty="0" smtClean="0"/>
              <a:t> s využitím uvoľňovacích cvikov, </a:t>
            </a:r>
          </a:p>
          <a:p>
            <a:r>
              <a:rPr lang="sk-SK" sz="1800" dirty="0" smtClean="0"/>
              <a:t>dieťa obkresľuje tvary prstom a potom niekoľko krát ceruzkou,</a:t>
            </a:r>
          </a:p>
          <a:p>
            <a:r>
              <a:rPr lang="sk-SK" sz="1800" dirty="0" smtClean="0"/>
              <a:t>dôležitý je plynulý pohyb vedený rukou uvoľnenou od ramena, lakťa a zápästia,</a:t>
            </a:r>
          </a:p>
          <a:p>
            <a:r>
              <a:rPr lang="sk-SK" sz="1800" dirty="0" smtClean="0"/>
              <a:t>po osvojení tvarov a písmen trénujeme písanie slov, viet, a to v podobe diktátu, opisu, prepisu textov z učebníc a kníh.</a:t>
            </a:r>
            <a:endParaRPr lang="sk-SK" sz="1800" dirty="0"/>
          </a:p>
        </p:txBody>
      </p:sp>
      <p:pic>
        <p:nvPicPr>
          <p:cNvPr id="13314" name="Picture 2" descr="Výsledok vyhľadávania obrázkov pre dopyt deti kreslene v škole"/>
          <p:cNvPicPr>
            <a:picLocks noChangeAspect="1" noChangeArrowheads="1"/>
          </p:cNvPicPr>
          <p:nvPr/>
        </p:nvPicPr>
        <p:blipFill>
          <a:blip r:embed="rId3" cstate="print"/>
          <a:srcRect/>
          <a:stretch>
            <a:fillRect/>
          </a:stretch>
        </p:blipFill>
        <p:spPr bwMode="auto">
          <a:xfrm>
            <a:off x="6000760" y="0"/>
            <a:ext cx="2571800" cy="1428736"/>
          </a:xfrm>
          <a:prstGeom prst="rect">
            <a:avLst/>
          </a:prstGeom>
          <a:noFill/>
        </p:spPr>
      </p:pic>
    </p:spTree>
    <p:custDataLst>
      <p:tags r:id="rId1"/>
    </p:custDataLst>
  </p:cSld>
  <p:clrMapOvr>
    <a:masterClrMapping/>
  </p:clrMapOvr>
  <p:transition advTm="402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Varovné signály </a:t>
            </a:r>
            <a:r>
              <a:rPr lang="sk-SK" dirty="0" err="1" smtClean="0"/>
              <a:t>vpu</a:t>
            </a:r>
            <a:r>
              <a:rPr lang="sk-SK" dirty="0" smtClean="0"/>
              <a:t> na začiatku školskej dochádzky</a:t>
            </a:r>
            <a:endParaRPr lang="sk-SK" dirty="0"/>
          </a:p>
        </p:txBody>
      </p:sp>
      <p:sp>
        <p:nvSpPr>
          <p:cNvPr id="3" name="Zástupný symbol obsahu 2"/>
          <p:cNvSpPr>
            <a:spLocks noGrp="1"/>
          </p:cNvSpPr>
          <p:nvPr>
            <p:ph sz="quarter" idx="1"/>
          </p:nvPr>
        </p:nvSpPr>
        <p:spPr/>
        <p:txBody>
          <a:bodyPr>
            <a:normAutofit/>
          </a:bodyPr>
          <a:lstStyle/>
          <a:p>
            <a:r>
              <a:rPr lang="sk-SK" sz="1800" dirty="0" smtClean="0"/>
              <a:t>Stáva sa, že dieťa nerozlišuje prvé a posledné hlásky v slove, nedokáže rozložiť slovo na hlásky, ktoré počuje.</a:t>
            </a:r>
          </a:p>
          <a:p>
            <a:r>
              <a:rPr lang="sk-SK" sz="1800" dirty="0" smtClean="0"/>
              <a:t>Ak má tieto problémy, bude robiť chyby pri písaní textu a nebude si vedieť predstaviť, ako má vidné slovo správne prečítať, teda vysloviť,</a:t>
            </a:r>
          </a:p>
          <a:p>
            <a:r>
              <a:rPr lang="sk-SK" sz="1800" dirty="0" smtClean="0"/>
              <a:t>Aby dieťa spoznalo či je alebo nie je hľadané písmeno v slove, potrebuje si ho rozložiť na jednotlivé hlásky,</a:t>
            </a:r>
          </a:p>
          <a:p>
            <a:r>
              <a:rPr lang="sk-SK" sz="1800" dirty="0" smtClean="0"/>
              <a:t>Ak mu to nejde, je potrebné ho túto zručnosť učiť, cvičiť s ním,</a:t>
            </a:r>
          </a:p>
          <a:p>
            <a:r>
              <a:rPr lang="sk-SK" sz="1800" dirty="0" smtClean="0"/>
              <a:t>niektorým deťom pomáha, keď sa na začiatku nácviku prvej a poslednej hlásky v slove môžu oprieť o zrakovú kontrolu,</a:t>
            </a:r>
          </a:p>
          <a:p>
            <a:r>
              <a:rPr lang="sk-SK" sz="1800" dirty="0" smtClean="0"/>
              <a:t>Napísané slovo im ukážte až potom, čo sa hlásku pokúsia určiť, </a:t>
            </a:r>
          </a:p>
          <a:p>
            <a:r>
              <a:rPr lang="sk-SK" sz="1800" dirty="0" smtClean="0"/>
              <a:t>Ľahšie pochopia, čo od nich chcete, a rýchlejšie prichádzajú na to, na čo majú zamerať sluchovú pozornosť.</a:t>
            </a:r>
          </a:p>
        </p:txBody>
      </p:sp>
      <p:pic>
        <p:nvPicPr>
          <p:cNvPr id="12290" name="Picture 2" descr="Výsledok vyhľadávania obrázkov pre dopyt deti kreslene v škole"/>
          <p:cNvPicPr>
            <a:picLocks noChangeAspect="1" noChangeArrowheads="1"/>
          </p:cNvPicPr>
          <p:nvPr/>
        </p:nvPicPr>
        <p:blipFill>
          <a:blip r:embed="rId3"/>
          <a:srcRect/>
          <a:stretch>
            <a:fillRect/>
          </a:stretch>
        </p:blipFill>
        <p:spPr bwMode="auto">
          <a:xfrm>
            <a:off x="6429388" y="0"/>
            <a:ext cx="2273285" cy="1285860"/>
          </a:xfrm>
          <a:prstGeom prst="rect">
            <a:avLst/>
          </a:prstGeom>
          <a:noFill/>
        </p:spPr>
      </p:pic>
    </p:spTree>
    <p:custDataLst>
      <p:tags r:id="rId1"/>
    </p:custDataLst>
  </p:cSld>
  <p:clrMapOvr>
    <a:masterClrMapping/>
  </p:clrMapOvr>
  <p:transition advTm="432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smtClean="0"/>
              <a:t>Varovné signály </a:t>
            </a:r>
            <a:r>
              <a:rPr lang="sk-SK" dirty="0" err="1" smtClean="0"/>
              <a:t>vpu</a:t>
            </a:r>
            <a:r>
              <a:rPr lang="sk-SK" dirty="0" smtClean="0"/>
              <a:t> na začiatku školskej dochádzky</a:t>
            </a:r>
            <a:endParaRPr lang="sk-SK" dirty="0"/>
          </a:p>
        </p:txBody>
      </p:sp>
      <p:sp>
        <p:nvSpPr>
          <p:cNvPr id="3" name="Zástupný symbol obsahu 2"/>
          <p:cNvSpPr>
            <a:spLocks noGrp="1"/>
          </p:cNvSpPr>
          <p:nvPr>
            <p:ph sz="quarter" idx="1"/>
          </p:nvPr>
        </p:nvSpPr>
        <p:spPr/>
        <p:txBody>
          <a:bodyPr>
            <a:normAutofit/>
          </a:bodyPr>
          <a:lstStyle/>
          <a:p>
            <a:r>
              <a:rPr lang="sk-SK" sz="1800" dirty="0" smtClean="0"/>
              <a:t>Pri výučbe </a:t>
            </a:r>
            <a:r>
              <a:rPr lang="sk-SK" sz="1800" b="1" dirty="0" smtClean="0"/>
              <a:t>čítania </a:t>
            </a:r>
            <a:r>
              <a:rPr lang="sk-SK" sz="1800" dirty="0" smtClean="0"/>
              <a:t>je možné u žiaka pozorovať tieto</a:t>
            </a:r>
            <a:r>
              <a:rPr lang="sk-SK" sz="1800" b="1" dirty="0" smtClean="0"/>
              <a:t> chyby:</a:t>
            </a:r>
          </a:p>
          <a:p>
            <a:r>
              <a:rPr lang="sk-SK" sz="1800" dirty="0" smtClean="0"/>
              <a:t>Zamieňa si písmená – z dôvodu </a:t>
            </a:r>
            <a:r>
              <a:rPr lang="sk-SK" sz="1800" b="1" dirty="0" smtClean="0"/>
              <a:t>nesprávnej výslovnosti</a:t>
            </a:r>
            <a:r>
              <a:rPr lang="sk-SK" sz="1800" dirty="0" smtClean="0"/>
              <a:t>, alebo deficitu zrakového vnímania,</a:t>
            </a:r>
          </a:p>
          <a:p>
            <a:r>
              <a:rPr lang="sk-SK" sz="1800" b="1" dirty="0" smtClean="0"/>
              <a:t>Nevníma detaily</a:t>
            </a:r>
            <a:r>
              <a:rPr lang="sk-SK" sz="1800" dirty="0" smtClean="0"/>
              <a:t>, rozlišujúce jednotlivé písmená /m – n/, </a:t>
            </a:r>
            <a:r>
              <a:rPr lang="sk-SK" sz="1800" b="1" dirty="0" smtClean="0"/>
              <a:t>natočenie </a:t>
            </a:r>
            <a:r>
              <a:rPr lang="sk-SK" sz="1800" dirty="0" smtClean="0"/>
              <a:t>písmena / p – b – d – q /,</a:t>
            </a:r>
          </a:p>
          <a:p>
            <a:r>
              <a:rPr lang="sk-SK" sz="1800" b="1" dirty="0" smtClean="0"/>
              <a:t>Nehovorí správne </a:t>
            </a:r>
            <a:r>
              <a:rPr lang="sk-SK" sz="1800" dirty="0" smtClean="0"/>
              <a:t>– nesprávna výslovnosť ovplyvňuje čítanie a písanie, sluchovo nerozlišuje hlásky r – l, </a:t>
            </a:r>
          </a:p>
          <a:p>
            <a:r>
              <a:rPr lang="sk-SK" sz="1800" b="1" dirty="0" smtClean="0"/>
              <a:t>Nerozlišuje dĺžky v slove – </a:t>
            </a:r>
            <a:r>
              <a:rPr lang="sk-SK" sz="1800" dirty="0" smtClean="0"/>
              <a:t>plavá – pláva,</a:t>
            </a:r>
          </a:p>
          <a:p>
            <a:r>
              <a:rPr lang="sk-SK" sz="1800" b="1" dirty="0" smtClean="0"/>
              <a:t>Vkladá </a:t>
            </a:r>
            <a:r>
              <a:rPr lang="sk-SK" sz="1800" dirty="0" smtClean="0"/>
              <a:t>do slov ďalšie samohlásky – vlk – vlak,</a:t>
            </a:r>
          </a:p>
          <a:p>
            <a:r>
              <a:rPr lang="sk-SK" sz="1800" b="1" dirty="0" smtClean="0"/>
              <a:t>Prehadzuje </a:t>
            </a:r>
            <a:r>
              <a:rPr lang="sk-SK" sz="1800" dirty="0" smtClean="0"/>
              <a:t>písmená v slove, napr. rad – dar,</a:t>
            </a:r>
          </a:p>
          <a:p>
            <a:r>
              <a:rPr lang="sk-SK" sz="1800" b="1" dirty="0" smtClean="0"/>
              <a:t>Vynecháva </a:t>
            </a:r>
            <a:r>
              <a:rPr lang="sk-SK" sz="1800" dirty="0" smtClean="0"/>
              <a:t>pri čítaní niektoré hlásky vlaky – vaky,</a:t>
            </a:r>
          </a:p>
          <a:p>
            <a:r>
              <a:rPr lang="sk-SK" sz="1800" b="1" dirty="0" smtClean="0"/>
              <a:t>Komolí </a:t>
            </a:r>
            <a:r>
              <a:rPr lang="sk-SK" sz="1800" dirty="0" smtClean="0"/>
              <a:t>slová, </a:t>
            </a:r>
            <a:r>
              <a:rPr lang="sk-SK" sz="1800" b="1" dirty="0" smtClean="0"/>
              <a:t>Prehadzuje slabiky – </a:t>
            </a:r>
            <a:r>
              <a:rPr lang="sk-SK" sz="1800" dirty="0" smtClean="0"/>
              <a:t>návody – </a:t>
            </a:r>
            <a:r>
              <a:rPr lang="sk-SK" sz="1800" dirty="0" err="1" smtClean="0"/>
              <a:t>vonády</a:t>
            </a:r>
            <a:r>
              <a:rPr lang="sk-SK" sz="1800" dirty="0" smtClean="0"/>
              <a:t>, </a:t>
            </a:r>
          </a:p>
          <a:p>
            <a:r>
              <a:rPr lang="sk-SK" sz="1800" b="1" dirty="0" smtClean="0"/>
              <a:t>Domýšľa koncovky – číta veľmi pomaly, príliš rýchlo, zle sa orientuje v texte, nepamätá si čo čítal.</a:t>
            </a:r>
          </a:p>
          <a:p>
            <a:endParaRPr lang="sk-SK" sz="1800" b="1" dirty="0" smtClean="0"/>
          </a:p>
          <a:p>
            <a:endParaRPr lang="sk-SK" sz="1800" dirty="0"/>
          </a:p>
        </p:txBody>
      </p:sp>
      <p:pic>
        <p:nvPicPr>
          <p:cNvPr id="4" name="Obrázok 3" descr="Výsledok vyhľadávania obrázkov pre dopyt kreslený otáznik"/>
          <p:cNvPicPr/>
          <p:nvPr/>
        </p:nvPicPr>
        <p:blipFill>
          <a:blip r:embed="rId3"/>
          <a:srcRect/>
          <a:stretch>
            <a:fillRect/>
          </a:stretch>
        </p:blipFill>
        <p:spPr bwMode="auto">
          <a:xfrm>
            <a:off x="6357950" y="285728"/>
            <a:ext cx="2247900" cy="1085850"/>
          </a:xfrm>
          <a:prstGeom prst="rect">
            <a:avLst/>
          </a:prstGeom>
          <a:noFill/>
          <a:ln w="9525">
            <a:noFill/>
            <a:miter lim="800000"/>
            <a:headEnd/>
            <a:tailEnd/>
          </a:ln>
        </p:spPr>
      </p:pic>
    </p:spTree>
    <p:custDataLst>
      <p:tags r:id="rId1"/>
    </p:custDataLst>
  </p:cSld>
  <p:clrMapOvr>
    <a:masterClrMapping/>
  </p:clrMapOvr>
  <p:transition advTm="568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Varovné signály </a:t>
            </a:r>
            <a:r>
              <a:rPr lang="sk-SK" dirty="0" err="1" smtClean="0"/>
              <a:t>vpu</a:t>
            </a:r>
            <a:r>
              <a:rPr lang="sk-SK" dirty="0" smtClean="0"/>
              <a:t> na začiatku školskej dochádzky</a:t>
            </a:r>
            <a:endParaRPr lang="sk-SK" dirty="0"/>
          </a:p>
        </p:txBody>
      </p:sp>
      <p:sp>
        <p:nvSpPr>
          <p:cNvPr id="3" name="Zástupný symbol obsahu 2"/>
          <p:cNvSpPr>
            <a:spLocks noGrp="1"/>
          </p:cNvSpPr>
          <p:nvPr>
            <p:ph sz="quarter" idx="1"/>
          </p:nvPr>
        </p:nvSpPr>
        <p:spPr/>
        <p:txBody>
          <a:bodyPr>
            <a:normAutofit/>
          </a:bodyPr>
          <a:lstStyle/>
          <a:p>
            <a:r>
              <a:rPr lang="sk-SK" sz="1800" b="1" dirty="0" smtClean="0"/>
              <a:t>Pri písaní: </a:t>
            </a:r>
          </a:p>
          <a:p>
            <a:r>
              <a:rPr lang="sk-SK" sz="1800" b="1" dirty="0" smtClean="0"/>
              <a:t>Drží nesprávne ceruzku,</a:t>
            </a:r>
          </a:p>
          <a:p>
            <a:r>
              <a:rPr lang="sk-SK" sz="1800" b="1" dirty="0" smtClean="0"/>
              <a:t>Píše pomaly, </a:t>
            </a:r>
            <a:r>
              <a:rPr lang="sk-SK" sz="1800" dirty="0" smtClean="0"/>
              <a:t>písmo je </a:t>
            </a:r>
            <a:r>
              <a:rPr lang="sk-SK" sz="1800" b="1" dirty="0" smtClean="0"/>
              <a:t>nečitateľné, nevojdú sa do riadka, kombinuje písanie veľkých a malých písmen, nedoťahuje </a:t>
            </a:r>
            <a:r>
              <a:rPr lang="sk-SK" sz="1800" dirty="0" smtClean="0"/>
              <a:t>písmená</a:t>
            </a:r>
            <a:r>
              <a:rPr lang="sk-SK" sz="1800" b="1" dirty="0" smtClean="0"/>
              <a:t>, nevybavuje </a:t>
            </a:r>
            <a:r>
              <a:rPr lang="sk-SK" sz="1800" dirty="0" smtClean="0"/>
              <a:t>si písané tvary tlačeného písma</a:t>
            </a:r>
            <a:r>
              <a:rPr lang="sk-SK" sz="1800" b="1" dirty="0" smtClean="0"/>
              <a:t>, zamieňa si </a:t>
            </a:r>
            <a:r>
              <a:rPr lang="sk-SK" sz="1800" dirty="0" smtClean="0"/>
              <a:t>podobné písmená, alebo číslice,</a:t>
            </a:r>
          </a:p>
          <a:p>
            <a:endParaRPr lang="sk-SK" sz="1800" b="1" dirty="0" smtClean="0"/>
          </a:p>
          <a:p>
            <a:r>
              <a:rPr lang="sk-SK" sz="1800" b="1" dirty="0" smtClean="0"/>
              <a:t>Z hľadiska pravopisu: </a:t>
            </a:r>
          </a:p>
          <a:p>
            <a:r>
              <a:rPr lang="sk-SK" sz="1800" b="1" dirty="0" smtClean="0"/>
              <a:t>Vynecháva </a:t>
            </a:r>
            <a:r>
              <a:rPr lang="sk-SK" sz="1800" dirty="0" smtClean="0"/>
              <a:t>pri písaní písmená, slabiky, slová, </a:t>
            </a:r>
            <a:endParaRPr lang="sk-SK" sz="1800" b="1" dirty="0" smtClean="0"/>
          </a:p>
          <a:p>
            <a:r>
              <a:rPr lang="sk-SK" sz="1800" b="1" dirty="0" smtClean="0"/>
              <a:t>Zabúda </a:t>
            </a:r>
            <a:r>
              <a:rPr lang="sk-SK" sz="1800" dirty="0" smtClean="0"/>
              <a:t>písať, </a:t>
            </a:r>
            <a:r>
              <a:rPr lang="sk-SK" sz="1800" b="1" dirty="0" smtClean="0"/>
              <a:t>mäkčene a dĺžne,</a:t>
            </a:r>
          </a:p>
          <a:p>
            <a:r>
              <a:rPr lang="sk-SK" sz="1800" dirty="0" smtClean="0"/>
              <a:t>Nerozlišuje</a:t>
            </a:r>
            <a:r>
              <a:rPr lang="sk-SK" sz="1800" b="1" dirty="0" smtClean="0"/>
              <a:t> hranice slov v texte,</a:t>
            </a:r>
          </a:p>
          <a:p>
            <a:r>
              <a:rPr lang="sk-SK" sz="1800" dirty="0" smtClean="0"/>
              <a:t>Robí chyby pri písaní </a:t>
            </a:r>
            <a:r>
              <a:rPr lang="sk-SK" sz="1800" b="1" dirty="0" err="1" smtClean="0"/>
              <a:t>di</a:t>
            </a:r>
            <a:r>
              <a:rPr lang="sk-SK" sz="1800" b="1" dirty="0" smtClean="0"/>
              <a:t>- </a:t>
            </a:r>
            <a:r>
              <a:rPr lang="sk-SK" sz="1800" b="1" dirty="0" err="1" smtClean="0"/>
              <a:t>dy</a:t>
            </a:r>
            <a:r>
              <a:rPr lang="sk-SK" sz="1800" b="1" dirty="0" smtClean="0"/>
              <a:t>, ti – ty, </a:t>
            </a:r>
            <a:r>
              <a:rPr lang="sk-SK" sz="1800" b="1" dirty="0" err="1" smtClean="0"/>
              <a:t>ni</a:t>
            </a:r>
            <a:r>
              <a:rPr lang="sk-SK" sz="1800" b="1" dirty="0" smtClean="0"/>
              <a:t> – </a:t>
            </a:r>
            <a:r>
              <a:rPr lang="sk-SK" sz="1800" b="1" dirty="0" err="1" smtClean="0"/>
              <a:t>ny</a:t>
            </a:r>
            <a:r>
              <a:rPr lang="sk-SK" sz="1800" b="1" dirty="0" smtClean="0"/>
              <a:t>, </a:t>
            </a:r>
            <a:r>
              <a:rPr lang="sk-SK" sz="1800" b="1" dirty="0" err="1" smtClean="0"/>
              <a:t>li</a:t>
            </a:r>
            <a:r>
              <a:rPr lang="sk-SK" sz="1800" b="1" dirty="0" smtClean="0"/>
              <a:t> – </a:t>
            </a:r>
            <a:r>
              <a:rPr lang="sk-SK" sz="1800" b="1" dirty="0" err="1" smtClean="0"/>
              <a:t>ly</a:t>
            </a:r>
            <a:r>
              <a:rPr lang="sk-SK" sz="1800" b="1" dirty="0" smtClean="0"/>
              <a:t>.</a:t>
            </a:r>
            <a:endParaRPr lang="sk-SK" sz="1800" dirty="0" smtClean="0"/>
          </a:p>
        </p:txBody>
      </p:sp>
      <p:pic>
        <p:nvPicPr>
          <p:cNvPr id="10242" name="Picture 2" descr="Výsledok vyhľadávania obrázkov pre dopyt deti kreslene v škole"/>
          <p:cNvPicPr>
            <a:picLocks noChangeAspect="1" noChangeArrowheads="1"/>
          </p:cNvPicPr>
          <p:nvPr/>
        </p:nvPicPr>
        <p:blipFill>
          <a:blip r:embed="rId3"/>
          <a:srcRect/>
          <a:stretch>
            <a:fillRect/>
          </a:stretch>
        </p:blipFill>
        <p:spPr bwMode="auto">
          <a:xfrm>
            <a:off x="6715140" y="0"/>
            <a:ext cx="2000264" cy="2143116"/>
          </a:xfrm>
          <a:prstGeom prst="rect">
            <a:avLst/>
          </a:prstGeom>
          <a:noFill/>
        </p:spPr>
      </p:pic>
    </p:spTree>
    <p:custDataLst>
      <p:tags r:id="rId1"/>
    </p:custDataLst>
  </p:cSld>
  <p:clrMapOvr>
    <a:masterClrMapping/>
  </p:clrMapOvr>
  <p:transition advTm="337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3.2|3.2|3.7|6.3|5.1"/>
</p:tagLst>
</file>

<file path=ppt/tags/tag10.xml><?xml version="1.0" encoding="utf-8"?>
<p:tagLst xmlns:a="http://schemas.openxmlformats.org/drawingml/2006/main" xmlns:r="http://schemas.openxmlformats.org/officeDocument/2006/relationships" xmlns:p="http://schemas.openxmlformats.org/presentationml/2006/main">
  <p:tag name="TIMING" val="|1.5|3.7|7.5|4.8|9.2"/>
</p:tagLst>
</file>

<file path=ppt/tags/tag11.xml><?xml version="1.0" encoding="utf-8"?>
<p:tagLst xmlns:a="http://schemas.openxmlformats.org/drawingml/2006/main" xmlns:r="http://schemas.openxmlformats.org/officeDocument/2006/relationships" xmlns:p="http://schemas.openxmlformats.org/presentationml/2006/main">
  <p:tag name="TIMING" val="|1.6|5.1|5.4|8.9"/>
</p:tagLst>
</file>

<file path=ppt/tags/tag12.xml><?xml version="1.0" encoding="utf-8"?>
<p:tagLst xmlns:a="http://schemas.openxmlformats.org/drawingml/2006/main" xmlns:r="http://schemas.openxmlformats.org/officeDocument/2006/relationships" xmlns:p="http://schemas.openxmlformats.org/presentationml/2006/main">
  <p:tag name="TIMING" val="|1.5|7.7|13.5"/>
</p:tagLst>
</file>

<file path=ppt/tags/tag13.xml><?xml version="1.0" encoding="utf-8"?>
<p:tagLst xmlns:a="http://schemas.openxmlformats.org/drawingml/2006/main" xmlns:r="http://schemas.openxmlformats.org/officeDocument/2006/relationships" xmlns:p="http://schemas.openxmlformats.org/presentationml/2006/main">
  <p:tag name="TIMING" val="|2.8|3.7|6.1|2.7|4.4|5.4"/>
</p:tagLst>
</file>

<file path=ppt/tags/tag14.xml><?xml version="1.0" encoding="utf-8"?>
<p:tagLst xmlns:a="http://schemas.openxmlformats.org/drawingml/2006/main" xmlns:r="http://schemas.openxmlformats.org/officeDocument/2006/relationships" xmlns:p="http://schemas.openxmlformats.org/presentationml/2006/main">
  <p:tag name="TIMING" val="|2.5|4.7|3.9|8.6|5.6"/>
</p:tagLst>
</file>

<file path=ppt/tags/tag15.xml><?xml version="1.0" encoding="utf-8"?>
<p:tagLst xmlns:a="http://schemas.openxmlformats.org/drawingml/2006/main" xmlns:r="http://schemas.openxmlformats.org/officeDocument/2006/relationships" xmlns:p="http://schemas.openxmlformats.org/presentationml/2006/main">
  <p:tag name="TIMING" val="|0.9|2.5|4|2.4|3.4|4.1|4|4.4"/>
</p:tagLst>
</file>

<file path=ppt/tags/tag16.xml><?xml version="1.0" encoding="utf-8"?>
<p:tagLst xmlns:a="http://schemas.openxmlformats.org/drawingml/2006/main" xmlns:r="http://schemas.openxmlformats.org/officeDocument/2006/relationships" xmlns:p="http://schemas.openxmlformats.org/presentationml/2006/main">
  <p:tag name="TIMING" val="|1|3.7|3.8|3.8|4.4|6|6.5|7.9"/>
</p:tagLst>
</file>

<file path=ppt/tags/tag2.xml><?xml version="1.0" encoding="utf-8"?>
<p:tagLst xmlns:a="http://schemas.openxmlformats.org/drawingml/2006/main" xmlns:r="http://schemas.openxmlformats.org/officeDocument/2006/relationships" xmlns:p="http://schemas.openxmlformats.org/presentationml/2006/main">
  <p:tag name="TIMING" val="|2.1|4.9|4.7|4.2|4.1|6.1"/>
</p:tagLst>
</file>

<file path=ppt/tags/tag3.xml><?xml version="1.0" encoding="utf-8"?>
<p:tagLst xmlns:a="http://schemas.openxmlformats.org/drawingml/2006/main" xmlns:r="http://schemas.openxmlformats.org/officeDocument/2006/relationships" xmlns:p="http://schemas.openxmlformats.org/presentationml/2006/main">
  <p:tag name="TIMING" val="|1.7|3.3|3.6|5|7.7|4.9|5.2"/>
</p:tagLst>
</file>

<file path=ppt/tags/tag4.xml><?xml version="1.0" encoding="utf-8"?>
<p:tagLst xmlns:a="http://schemas.openxmlformats.org/drawingml/2006/main" xmlns:r="http://schemas.openxmlformats.org/officeDocument/2006/relationships" xmlns:p="http://schemas.openxmlformats.org/presentationml/2006/main">
  <p:tag name="TIMING" val="|1.6|5|5.3|8.7|5.3|4.4|5.7"/>
</p:tagLst>
</file>

<file path=ppt/tags/tag5.xml><?xml version="1.0" encoding="utf-8"?>
<p:tagLst xmlns:a="http://schemas.openxmlformats.org/drawingml/2006/main" xmlns:r="http://schemas.openxmlformats.org/officeDocument/2006/relationships" xmlns:p="http://schemas.openxmlformats.org/presentationml/2006/main">
  <p:tag name="TIMING" val="|1.2|5.9|4.8|4.9|4.5|5|5.1"/>
</p:tagLst>
</file>

<file path=ppt/tags/tag6.xml><?xml version="1.0" encoding="utf-8"?>
<p:tagLst xmlns:a="http://schemas.openxmlformats.org/drawingml/2006/main" xmlns:r="http://schemas.openxmlformats.org/officeDocument/2006/relationships" xmlns:p="http://schemas.openxmlformats.org/presentationml/2006/main">
  <p:tag name="TIMING" val="|1.6|5.2|6.7|5.8|5.9|6|5.2"/>
</p:tagLst>
</file>

<file path=ppt/tags/tag7.xml><?xml version="1.0" encoding="utf-8"?>
<p:tagLst xmlns:a="http://schemas.openxmlformats.org/drawingml/2006/main" xmlns:r="http://schemas.openxmlformats.org/officeDocument/2006/relationships" xmlns:p="http://schemas.openxmlformats.org/presentationml/2006/main">
  <p:tag name="TIMING" val="|2.9|5.1|4.2|5.3|8.3|3.5|3.8|4.7|4.4|5.6"/>
</p:tagLst>
</file>

<file path=ppt/tags/tag8.xml><?xml version="1.0" encoding="utf-8"?>
<p:tagLst xmlns:a="http://schemas.openxmlformats.org/drawingml/2006/main" xmlns:r="http://schemas.openxmlformats.org/officeDocument/2006/relationships" xmlns:p="http://schemas.openxmlformats.org/presentationml/2006/main">
  <p:tag name="TIMING" val="|1.3|2|2.3|9.5|2.8|3.1|3.3|3.7"/>
</p:tagLst>
</file>

<file path=ppt/tags/tag9.xml><?xml version="1.0" encoding="utf-8"?>
<p:tagLst xmlns:a="http://schemas.openxmlformats.org/drawingml/2006/main" xmlns:r="http://schemas.openxmlformats.org/officeDocument/2006/relationships" xmlns:p="http://schemas.openxmlformats.org/presentationml/2006/main">
  <p:tag name="TIMING" val="|1|2.6|3.4|3|3.2|2.9|3.2|4.7|3.9|3.8|2.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á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kád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ád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993</TotalTime>
  <Words>2108</Words>
  <Application>Microsoft Office PowerPoint</Application>
  <PresentationFormat>Prezentácia na obrazovke (4:3)</PresentationFormat>
  <Paragraphs>142</Paragraphs>
  <Slides>18</Slides>
  <Notes>0</Notes>
  <HiddenSlides>0</HiddenSlides>
  <MMClips>1</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18</vt:i4>
      </vt:variant>
    </vt:vector>
  </HeadingPairs>
  <TitlesOfParts>
    <vt:vector size="22" baseType="lpstr">
      <vt:lpstr>Century Schoolbook</vt:lpstr>
      <vt:lpstr>Wingdings</vt:lpstr>
      <vt:lpstr>Wingdings 2</vt:lpstr>
      <vt:lpstr>Arkáda</vt:lpstr>
      <vt:lpstr>Vývinové poruchy učenia  rady pre rodičov a učiteľov prvý stupeň ZŠ – rodina  3.Časť</vt:lpstr>
      <vt:lpstr>Učíme sa čítať – ako sa doma pripravovať</vt:lpstr>
      <vt:lpstr>Učíme sa čítať – ako sa doma pripravovať</vt:lpstr>
      <vt:lpstr>Učíme sa čítať – ako sa doma pripravovať</vt:lpstr>
      <vt:lpstr>Učíme sa čítať – ako sa doma pripravovať</vt:lpstr>
      <vt:lpstr>Učíme sa písať – ako sa doma pripravovať</vt:lpstr>
      <vt:lpstr>Varovné signály vpu na začiatku školskej dochádzky</vt:lpstr>
      <vt:lpstr>Varovné signály vpu na začiatku školskej dochádzky</vt:lpstr>
      <vt:lpstr>Varovné signály vpu na začiatku školskej dochádzky</vt:lpstr>
      <vt:lpstr>Varovné signály vpu na začiatku školskej dochádzky</vt:lpstr>
      <vt:lpstr>Na koho sa obrátiť keď sa čítanie a písanie nedarí</vt:lpstr>
      <vt:lpstr>Čo sa deje pri vyšetrení</vt:lpstr>
      <vt:lpstr>Ako rozumieť správe z vyšetrenia</vt:lpstr>
      <vt:lpstr>Osveta najbližšej rodine – aby aj príbuzní vedeli, čo od dieťaťa očakávať</vt:lpstr>
      <vt:lpstr>„Nedarí sa mi čítať a písať, som horší ako ostatní“ – ako podporiť vlastné dieťa</vt:lpstr>
      <vt:lpstr>Ľudia s poruchami učenia sú tí, ktorí sa učia inak</vt:lpstr>
      <vt:lpstr>Vzťahy medzi súrodencami – prijatie odlišnosti</vt:lpstr>
      <vt:lpstr>               Ďakujem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Vývinové poruchy učenia  rady pre rodičov a učiteľov prvý stupeň ZŠ – rodina  3.Časť</dc:title>
  <dc:creator>hp</dc:creator>
  <cp:lastModifiedBy>Používateľ systému Windows</cp:lastModifiedBy>
  <cp:revision>103</cp:revision>
  <dcterms:created xsi:type="dcterms:W3CDTF">2021-02-02T13:23:52Z</dcterms:created>
  <dcterms:modified xsi:type="dcterms:W3CDTF">2021-03-15T23:41:10Z</dcterms:modified>
</cp:coreProperties>
</file>