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58" r:id="rId7"/>
    <p:sldId id="25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0" r:id="rId16"/>
    <p:sldId id="268" r:id="rId17"/>
    <p:sldId id="269" r:id="rId18"/>
    <p:sldId id="261" r:id="rId19"/>
    <p:sldId id="263" r:id="rId20"/>
    <p:sldId id="262" r:id="rId21"/>
    <p:sldId id="264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57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252AEE-F273-432E-B400-34A12879B9B4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5A54521-D342-4E76-ABAD-64D283F6350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AEE-F273-432E-B400-34A12879B9B4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521-D342-4E76-ABAD-64D283F6350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AEE-F273-432E-B400-34A12879B9B4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521-D342-4E76-ABAD-64D283F6350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252AEE-F273-432E-B400-34A12879B9B4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A54521-D342-4E76-ABAD-64D283F6350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252AEE-F273-432E-B400-34A12879B9B4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5A54521-D342-4E76-ABAD-64D283F6350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AEE-F273-432E-B400-34A12879B9B4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521-D342-4E76-ABAD-64D283F6350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AEE-F273-432E-B400-34A12879B9B4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521-D342-4E76-ABAD-64D283F6350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252AEE-F273-432E-B400-34A12879B9B4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A54521-D342-4E76-ABAD-64D283F6350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AEE-F273-432E-B400-34A12879B9B4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521-D342-4E76-ABAD-64D283F6350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252AEE-F273-432E-B400-34A12879B9B4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A54521-D342-4E76-ABAD-64D283F6350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252AEE-F273-432E-B400-34A12879B9B4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A54521-D342-4E76-ABAD-64D283F6350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252AEE-F273-432E-B400-34A12879B9B4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A54521-D342-4E76-ABAD-64D283F6350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Vývinové poruchy učenia </a:t>
            </a:r>
            <a:br>
              <a:rPr lang="sk-SK" dirty="0" smtClean="0"/>
            </a:br>
            <a:r>
              <a:rPr lang="sk-SK" dirty="0" smtClean="0"/>
              <a:t>rady pre rodičov a učiteľov predškolský vek – škola  </a:t>
            </a:r>
            <a:r>
              <a:rPr lang="sk-SK" sz="2000" dirty="0" smtClean="0"/>
              <a:t>2.Časť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Centrum pedagogicko-psychologického poradenstva a prevencie Trebišov</a:t>
            </a:r>
          </a:p>
          <a:p>
            <a:r>
              <a:rPr lang="sk-SK" sz="1400" dirty="0" smtClean="0"/>
              <a:t>                                                                             Mgr. Jaroslava </a:t>
            </a:r>
            <a:r>
              <a:rPr lang="sk-SK" sz="1400" dirty="0" err="1" smtClean="0"/>
              <a:t>Nitraiová</a:t>
            </a:r>
            <a:endParaRPr lang="sk-SK" sz="1400" dirty="0" smtClean="0"/>
          </a:p>
          <a:p>
            <a:r>
              <a:rPr lang="sk-SK" sz="1200" smtClean="0"/>
              <a:t>                                                                                                špeciálny </a:t>
            </a:r>
            <a:r>
              <a:rPr lang="sk-SK" sz="1200" dirty="0" smtClean="0"/>
              <a:t>pedagóg</a:t>
            </a:r>
            <a:endParaRPr lang="sk-SK" sz="1200" dirty="0"/>
          </a:p>
        </p:txBody>
      </p:sp>
      <p:pic>
        <p:nvPicPr>
          <p:cNvPr id="5" name="End Of Augu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6021288"/>
            <a:ext cx="774446" cy="774446"/>
          </a:xfrm>
          <a:prstGeom prst="rect">
            <a:avLst/>
          </a:prstGeom>
        </p:spPr>
      </p:pic>
    </p:spTree>
  </p:cSld>
  <p:clrMapOvr>
    <a:masterClrMapping/>
  </p:clrMapOvr>
  <p:transition advTm="414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majú deti vedieť a poznať skôr, ako nastúpia do základnej školy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b="1" i="1" u="sng" dirty="0" smtClean="0"/>
              <a:t>Sluchové vnímanie: </a:t>
            </a:r>
          </a:p>
          <a:p>
            <a:r>
              <a:rPr lang="sk-SK" sz="1800" dirty="0" smtClean="0"/>
              <a:t>v predškolskom období by malo dieťa pozorne počúvať čítaný text,</a:t>
            </a:r>
          </a:p>
          <a:p>
            <a:r>
              <a:rPr lang="sk-SK" sz="1800" dirty="0" smtClean="0"/>
              <a:t>vedieť povedať niekoľko básničiek, alebo pesničiek,</a:t>
            </a:r>
          </a:p>
          <a:p>
            <a:r>
              <a:rPr lang="sk-SK" sz="1800" dirty="0" smtClean="0"/>
              <a:t>to čo mu prečítame, by malo vedieť aspoň rámcovo prerozprávať,</a:t>
            </a:r>
          </a:p>
          <a:p>
            <a:r>
              <a:rPr lang="sk-SK" sz="1800" dirty="0" smtClean="0"/>
              <a:t>malo by vedieť zamerať pozornosť na určitý zvuk a odlíšiť ho od ostatných – napr. rozoznať bez možnosti použiť zrak hlasy svojich súrodencov, rodičov, kamarátov...</a:t>
            </a:r>
          </a:p>
          <a:p>
            <a:r>
              <a:rPr lang="sk-SK" sz="1800" dirty="0" smtClean="0"/>
              <a:t>dôležitý je aj </a:t>
            </a:r>
            <a:r>
              <a:rPr lang="sk-SK" sz="1800" b="1" dirty="0" smtClean="0"/>
              <a:t>rozvoj rytmu a poznávanie rýmov, poznanie najprv prvého písmena v slove, postupne aj posledného,</a:t>
            </a:r>
          </a:p>
          <a:p>
            <a:r>
              <a:rPr lang="sk-SK" sz="1800" dirty="0" smtClean="0"/>
              <a:t>jedným z problémov, ktoré sa môžu prejaviť je, že dieťa </a:t>
            </a:r>
            <a:r>
              <a:rPr lang="sk-SK" sz="1800" b="1" dirty="0" smtClean="0"/>
              <a:t>nedokáže rozložiť slovo na slabiky alebo nedokáže určiť, ktoré slabiky sú v dvojici slov zhodné,</a:t>
            </a:r>
            <a:endParaRPr lang="sk-SK" sz="1800" dirty="0"/>
          </a:p>
        </p:txBody>
      </p:sp>
    </p:spTree>
    <p:custDataLst>
      <p:tags r:id="rId1"/>
    </p:custDataLst>
  </p:cSld>
  <p:clrMapOvr>
    <a:masterClrMapping/>
  </p:clrMapOvr>
  <p:transition advTm="30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majú deti vedieť a poznať skôr, ako nastúpia do základnej školy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b="1" i="1" u="sng" dirty="0" smtClean="0"/>
              <a:t>Zrakové vnímanie: </a:t>
            </a:r>
            <a:endParaRPr lang="sk-SK" sz="1800" dirty="0" smtClean="0"/>
          </a:p>
          <a:p>
            <a:r>
              <a:rPr lang="sk-SK" sz="1800" dirty="0" smtClean="0"/>
              <a:t>v piatich rokoch vie dieťa obyčajne pomenovať základné farby,</a:t>
            </a:r>
          </a:p>
          <a:p>
            <a:r>
              <a:rPr lang="sk-SK" sz="1800" dirty="0" smtClean="0"/>
              <a:t>postupne začína pasívne aj aktívne ovládať odtiene farieb,</a:t>
            </a:r>
          </a:p>
          <a:p>
            <a:r>
              <a:rPr lang="sk-SK" sz="1800" dirty="0" smtClean="0"/>
              <a:t>malo by vedieť určiť predmety, ktoré sa líšia detailom,</a:t>
            </a:r>
          </a:p>
          <a:p>
            <a:r>
              <a:rPr lang="sk-SK" sz="1800" dirty="0" smtClean="0"/>
              <a:t>medzi 5 a 6 rokom sa učí odlíšiť rozdielne pravo-ľavé postavenie,</a:t>
            </a:r>
          </a:p>
          <a:p>
            <a:r>
              <a:rPr lang="sk-SK" sz="1800" dirty="0" smtClean="0"/>
              <a:t>ak dieťa nedokáže toto postavenie odlíšiť, nebude vedieť rozoznávať písmená typu </a:t>
            </a:r>
            <a:r>
              <a:rPr lang="sk-SK" sz="1800" b="1" dirty="0" smtClean="0"/>
              <a:t>p –b , b – d,</a:t>
            </a:r>
          </a:p>
          <a:p>
            <a:r>
              <a:rPr lang="sk-SK" sz="1800" dirty="0" smtClean="0"/>
              <a:t>pre správne rozlíšenie písmen </a:t>
            </a:r>
            <a:r>
              <a:rPr lang="sk-SK" sz="1800" b="1" dirty="0" smtClean="0"/>
              <a:t>m –n, i – j</a:t>
            </a:r>
            <a:r>
              <a:rPr lang="sk-SK" sz="1800" dirty="0" smtClean="0"/>
              <a:t>, je zas potrebné uvedomovanie si častí a celku videných objektov, </a:t>
            </a:r>
            <a:endParaRPr lang="sk-SK" sz="1800" dirty="0"/>
          </a:p>
        </p:txBody>
      </p:sp>
      <p:pic>
        <p:nvPicPr>
          <p:cNvPr id="4" name="Obrázok 3" descr="POĎME SA SPOLU ZABÁVAŤ - Oficiálna stránka obce Nimnic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786322"/>
            <a:ext cx="421484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7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majú deti vedieť a poznať skôr, ako nastúpia do základnej školy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b="1" i="1" u="sng" dirty="0" smtClean="0"/>
              <a:t>Vnímanie času:</a:t>
            </a:r>
          </a:p>
          <a:p>
            <a:endParaRPr lang="sk-SK" sz="1800" b="1" i="1" u="sng" dirty="0" smtClean="0"/>
          </a:p>
          <a:p>
            <a:r>
              <a:rPr lang="sk-SK" sz="1800" dirty="0" smtClean="0"/>
              <a:t>v období medzi 5 a 6 rokom by sa mali deti začať </a:t>
            </a:r>
            <a:r>
              <a:rPr lang="sk-SK" sz="1800" b="1" i="1" dirty="0" smtClean="0"/>
              <a:t>orientovať v dňoch v týždni </a:t>
            </a:r>
            <a:r>
              <a:rPr lang="sk-SK" sz="1800" dirty="0" smtClean="0"/>
              <a:t>- /</a:t>
            </a:r>
            <a:r>
              <a:rPr lang="sk-SK" sz="1800" i="1" dirty="0" smtClean="0"/>
              <a:t>a to nielen tým, že ich vymenujú</a:t>
            </a:r>
            <a:r>
              <a:rPr lang="sk-SK" sz="1800" dirty="0" smtClean="0"/>
              <a:t>/,</a:t>
            </a:r>
          </a:p>
          <a:p>
            <a:r>
              <a:rPr lang="sk-SK" sz="1800" dirty="0" smtClean="0"/>
              <a:t>dokážu </a:t>
            </a:r>
            <a:r>
              <a:rPr lang="sk-SK" sz="1800" b="1" i="1" dirty="0" smtClean="0"/>
              <a:t>odlíšiť pracovné dni od víkendových</a:t>
            </a:r>
            <a:r>
              <a:rPr lang="sk-SK" sz="1800" dirty="0" smtClean="0"/>
              <a:t>,</a:t>
            </a:r>
          </a:p>
          <a:p>
            <a:r>
              <a:rPr lang="sk-SK" sz="1800" dirty="0" smtClean="0"/>
              <a:t>vedia priradiť k jednotlivým častiam dňa charakteristické činnosti,</a:t>
            </a:r>
          </a:p>
          <a:p>
            <a:r>
              <a:rPr lang="sk-SK" sz="1800" dirty="0" smtClean="0"/>
              <a:t>zoradiť činnosti svojho bežného života, ako idú za sebou,</a:t>
            </a:r>
          </a:p>
          <a:p>
            <a:r>
              <a:rPr lang="sk-SK" sz="1800" dirty="0" smtClean="0"/>
              <a:t>vedia priradiť k pojmom </a:t>
            </a:r>
            <a:r>
              <a:rPr lang="sk-SK" sz="1800" b="1" i="1" dirty="0" smtClean="0"/>
              <a:t>včera, dnes, zajtra </a:t>
            </a:r>
            <a:r>
              <a:rPr lang="sk-SK" sz="1800" dirty="0" smtClean="0"/>
              <a:t>konkrétne činnosti vzťahujúce sa k ich prežívaniu,</a:t>
            </a:r>
            <a:endParaRPr lang="sk-SK" sz="1800" dirty="0"/>
          </a:p>
        </p:txBody>
      </p:sp>
      <p:pic>
        <p:nvPicPr>
          <p:cNvPr id="4" name="Obrázok 3" descr="skola | borodacova | Pag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857760"/>
            <a:ext cx="472918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2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majú deti vedieť a poznať skôr, ako nastúpia do základnej školy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b="1" i="1" u="sng" dirty="0" smtClean="0"/>
              <a:t>Základné matematické predstavy: </a:t>
            </a:r>
          </a:p>
          <a:p>
            <a:r>
              <a:rPr lang="sk-SK" sz="1800" dirty="0" smtClean="0"/>
              <a:t>základnými matematickými predstavami nerozumieme len vymenovanie číselného radu a počítanie predmetov,</a:t>
            </a:r>
          </a:p>
          <a:p>
            <a:r>
              <a:rPr lang="sk-SK" sz="1800" dirty="0" smtClean="0"/>
              <a:t>deti potrebujú poznať a aktívne používať pojmy </a:t>
            </a:r>
            <a:r>
              <a:rPr lang="sk-SK" sz="1800" b="1" i="1" dirty="0" smtClean="0"/>
              <a:t>jeden, žiadny, viac, menej, nič, rovnako, spolu, prvý, posledný, uprostred,</a:t>
            </a:r>
            <a:endParaRPr lang="sk-SK" sz="1800" dirty="0" smtClean="0"/>
          </a:p>
          <a:p>
            <a:r>
              <a:rPr lang="sk-SK" sz="1800" dirty="0" smtClean="0"/>
              <a:t>poznať a pomenovať </a:t>
            </a:r>
            <a:r>
              <a:rPr lang="sk-SK" sz="1800" b="1" i="1" dirty="0" smtClean="0"/>
              <a:t>polohu dvoch predmetov navzájom,</a:t>
            </a:r>
            <a:r>
              <a:rPr lang="sk-SK" sz="1800" dirty="0" smtClean="0"/>
              <a:t> zvládnuť </a:t>
            </a:r>
            <a:r>
              <a:rPr lang="sk-SK" sz="1800" b="1" i="1" dirty="0" smtClean="0"/>
              <a:t>triedenie podľa určitých kritérií </a:t>
            </a:r>
            <a:r>
              <a:rPr lang="sk-SK" sz="1800" dirty="0" smtClean="0"/>
              <a:t>/napr. podľa farby, veľkosti, tvaru/</a:t>
            </a:r>
          </a:p>
          <a:p>
            <a:r>
              <a:rPr lang="sk-SK" sz="1800" dirty="0" smtClean="0"/>
              <a:t>v predškolskom veku by mali poznať </a:t>
            </a:r>
            <a:r>
              <a:rPr lang="sk-SK" sz="1800" b="1" i="1" dirty="0" smtClean="0"/>
              <a:t>kruh, štvorec, trojuholník, obdĺžnik,</a:t>
            </a:r>
            <a:endParaRPr lang="sk-SK" sz="1800" dirty="0" smtClean="0"/>
          </a:p>
          <a:p>
            <a:r>
              <a:rPr lang="sk-SK" sz="1800" dirty="0" smtClean="0"/>
              <a:t>má to veľký súvis z rozvojom zrakového a priestorového vnímania,</a:t>
            </a:r>
          </a:p>
        </p:txBody>
      </p:sp>
    </p:spTree>
    <p:custDataLst>
      <p:tags r:id="rId1"/>
    </p:custDataLst>
  </p:cSld>
  <p:clrMapOvr>
    <a:masterClrMapping/>
  </p:clrMapOvr>
  <p:transition advTm="27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majú deti vedieť a poznať skôr, ako nastúpia do základnej školy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1800" dirty="0" smtClean="0"/>
              <a:t>deti potrebujú mať určitú mieru samostatnosti a pripravenosti na školskú prácu,</a:t>
            </a:r>
          </a:p>
          <a:p>
            <a:r>
              <a:rPr lang="sk-SK" sz="1800" dirty="0" smtClean="0"/>
              <a:t>mnohé deti sú veľmi hravé, v škole sa potom nesústredia na školskú prácu a stále sa s niečím hrajú,</a:t>
            </a:r>
          </a:p>
          <a:p>
            <a:r>
              <a:rPr lang="sk-SK" sz="1800" dirty="0" smtClean="0"/>
              <a:t>mnohé nemajú dostatočnú motiváciu na prácu, </a:t>
            </a:r>
          </a:p>
          <a:p>
            <a:r>
              <a:rPr lang="sk-SK" sz="1800" dirty="0" smtClean="0"/>
              <a:t>chýba im záujem a nevedia sa sústrediť po dostatočne dlhý čas, </a:t>
            </a:r>
          </a:p>
          <a:p>
            <a:r>
              <a:rPr lang="sk-SK" sz="1800" dirty="0" smtClean="0"/>
              <a:t>ťažko potom môžu podať dobrý výkon, ktorý uspokojí nielen ich, ale aj rodičov,</a:t>
            </a:r>
          </a:p>
          <a:p>
            <a:endParaRPr lang="sk-SK" dirty="0"/>
          </a:p>
        </p:txBody>
      </p:sp>
      <p:pic>
        <p:nvPicPr>
          <p:cNvPr id="4" name="Obrázok 3" descr="Oznamy 2015-2016 - Základná škola Podzáhradná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429132"/>
            <a:ext cx="350046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Zápis do prvého ročníka základnej školy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b="1" dirty="0" smtClean="0"/>
              <a:t>Zápisy do ZŠ </a:t>
            </a:r>
            <a:r>
              <a:rPr lang="sk-SK" sz="1800" dirty="0" smtClean="0"/>
              <a:t>prebiehajú podľa školského zákona </a:t>
            </a:r>
            <a:r>
              <a:rPr lang="sk-SK" sz="1800" b="1" i="1" u="sng" dirty="0" smtClean="0"/>
              <a:t>v priebehu apríla</a:t>
            </a:r>
            <a:r>
              <a:rPr lang="sk-SK" sz="1800" dirty="0" smtClean="0"/>
              <a:t>,</a:t>
            </a:r>
          </a:p>
          <a:p>
            <a:r>
              <a:rPr lang="sk-SK" sz="1800" dirty="0" smtClean="0"/>
              <a:t>každá škola môže podľa svojho rozhodnutia stanoviť termín zápisu, len musí dodržať zákonom stanovené obdobie,</a:t>
            </a:r>
          </a:p>
          <a:p>
            <a:r>
              <a:rPr lang="sk-SK" sz="1800" dirty="0" smtClean="0"/>
              <a:t>potom má riaditeľ školy </a:t>
            </a:r>
            <a:r>
              <a:rPr lang="sk-SK" sz="1800" b="1" dirty="0" smtClean="0"/>
              <a:t>30 dní </a:t>
            </a:r>
            <a:r>
              <a:rPr lang="sk-SK" sz="1800" dirty="0" smtClean="0"/>
              <a:t>na rozhodnutie </a:t>
            </a:r>
            <a:r>
              <a:rPr lang="sk-SK" sz="1800" b="1" i="1" u="sng" dirty="0" smtClean="0"/>
              <a:t>o prijatí či neprijatí dieťaťa do 1.ročníka,</a:t>
            </a:r>
          </a:p>
          <a:p>
            <a:r>
              <a:rPr lang="sk-SK" sz="1800" dirty="0" smtClean="0"/>
              <a:t>pri svojom rozhodovaní sa musí riadiť Školským zákonom, teda najprv prijať deti, ktoré majú trvalý pobyt v obvode školy,</a:t>
            </a:r>
          </a:p>
          <a:p>
            <a:r>
              <a:rPr lang="sk-SK" sz="1800" dirty="0" smtClean="0"/>
              <a:t>povinná školská dochádzka je stanovená od dovŕšenia 6 roku veku dieťaťa,</a:t>
            </a:r>
          </a:p>
          <a:p>
            <a:r>
              <a:rPr lang="sk-SK" sz="1800" dirty="0" smtClean="0"/>
              <a:t>k dovŕšeniu 6 rokov musí dôjsť </a:t>
            </a:r>
            <a:r>
              <a:rPr lang="sk-SK" sz="1800" i="1" u="sng" dirty="0" smtClean="0"/>
              <a:t>pred začatím </a:t>
            </a:r>
            <a:r>
              <a:rPr lang="sk-SK" sz="1800" dirty="0" smtClean="0"/>
              <a:t>školskej dochádzky,</a:t>
            </a:r>
          </a:p>
          <a:p>
            <a:r>
              <a:rPr lang="sk-SK" sz="1800" dirty="0" smtClean="0"/>
              <a:t>povinná školská dochádzka je stanovená teda </a:t>
            </a:r>
            <a:r>
              <a:rPr lang="sk-SK" sz="1800" b="1" dirty="0" smtClean="0"/>
              <a:t>začína začiatkom školského roka</a:t>
            </a:r>
            <a:r>
              <a:rPr lang="sk-SK" sz="1800" dirty="0" smtClean="0"/>
              <a:t>, ktorý nasleduje po dni, kedy </a:t>
            </a:r>
            <a:r>
              <a:rPr lang="sk-SK" sz="1800" b="1" dirty="0" smtClean="0"/>
              <a:t>dieťa dovŕši šesť rokov,</a:t>
            </a:r>
            <a:endParaRPr lang="sk-SK" sz="1800" b="1" dirty="0"/>
          </a:p>
        </p:txBody>
      </p:sp>
    </p:spTree>
    <p:custDataLst>
      <p:tags r:id="rId1"/>
    </p:custDataLst>
  </p:cSld>
  <p:clrMapOvr>
    <a:masterClrMapping/>
  </p:clrMapOvr>
  <p:transition advTm="30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Zápis do prvého ročníka základnej  školy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b="1" i="1" u="sng" dirty="0" smtClean="0"/>
              <a:t>Čo nezabudnúť na zápis:</a:t>
            </a:r>
          </a:p>
          <a:p>
            <a:r>
              <a:rPr lang="sk-SK" sz="1800" dirty="0" smtClean="0"/>
              <a:t>Rodný list dieťaťa,</a:t>
            </a:r>
          </a:p>
          <a:p>
            <a:r>
              <a:rPr lang="sk-SK" sz="1800" dirty="0" smtClean="0"/>
              <a:t>Občiansky preukaz rodiča,</a:t>
            </a:r>
          </a:p>
          <a:p>
            <a:r>
              <a:rPr lang="sk-SK" sz="1800" dirty="0" smtClean="0"/>
              <a:t>Odporúčanie od pediatra,</a:t>
            </a:r>
          </a:p>
          <a:p>
            <a:endParaRPr lang="sk-SK" sz="1800" dirty="0" smtClean="0"/>
          </a:p>
          <a:p>
            <a:r>
              <a:rPr lang="sk-SK" sz="1800" dirty="0" smtClean="0"/>
              <a:t>Rodič má právo prihlásiť dieťa na ktorúkoľvek školu, nemusí ho zaujímať, či je spádová alebo nie,</a:t>
            </a:r>
          </a:p>
          <a:p>
            <a:r>
              <a:rPr lang="sk-SK" sz="1800" dirty="0" smtClean="0"/>
              <a:t>ak však spádová nie je, nemusí byť prijaté, záleží od kapacity školy a kritérií prijímaných žiakov, ktoré si škola stanoví,</a:t>
            </a:r>
          </a:p>
          <a:p>
            <a:r>
              <a:rPr lang="sk-SK" sz="1800" dirty="0" smtClean="0"/>
              <a:t>ak si ich stanoví, musia byť zverejnené,</a:t>
            </a:r>
          </a:p>
          <a:p>
            <a:r>
              <a:rPr lang="sk-SK" sz="1800" dirty="0" smtClean="0"/>
              <a:t>preto je dobré prejsť si napríklad webové stránky školy a oboznámiť sa s nimi,</a:t>
            </a:r>
          </a:p>
        </p:txBody>
      </p:sp>
      <p:pic>
        <p:nvPicPr>
          <p:cNvPr id="4" name="Obrázok 3" descr="Rodič má právo vybrať si základnú školu, do ktorej zapíše svoje dieťa -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571612"/>
            <a:ext cx="3643338" cy="137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7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Zápis do prvého ročníka základnej školy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1800" b="1" i="1" u="sng" dirty="0" smtClean="0"/>
              <a:t>Ako vybrať školu pre svoje dieťa? </a:t>
            </a:r>
          </a:p>
          <a:p>
            <a:endParaRPr lang="sk-SK" sz="1800" b="1" i="1" u="sng" dirty="0" smtClean="0"/>
          </a:p>
          <a:p>
            <a:r>
              <a:rPr lang="sk-SK" sz="1800" dirty="0" smtClean="0"/>
              <a:t>navštíviť školu v čase dní otvorených dverí,</a:t>
            </a:r>
          </a:p>
          <a:p>
            <a:r>
              <a:rPr lang="sk-SK" sz="1800" dirty="0" smtClean="0"/>
              <a:t>prečítať si webové stránky školy,</a:t>
            </a:r>
          </a:p>
          <a:p>
            <a:r>
              <a:rPr lang="sk-SK" sz="1800" dirty="0" smtClean="0"/>
              <a:t>zistiť si o škole čo najviac informácií,</a:t>
            </a:r>
          </a:p>
          <a:p>
            <a:r>
              <a:rPr lang="sk-SK" sz="1800" dirty="0" smtClean="0"/>
              <a:t>zistiť, kto z učiteľov bude učiť v 1.triede,</a:t>
            </a:r>
          </a:p>
          <a:p>
            <a:r>
              <a:rPr lang="sk-SK" sz="1800" dirty="0" smtClean="0"/>
              <a:t>aby sa rodičia nedostali do problémov, že ich vybraná škola neprijme, je vhodné ísť na zápis aj na spádovú školu,</a:t>
            </a:r>
          </a:p>
          <a:p>
            <a:r>
              <a:rPr lang="sk-SK" sz="1800" dirty="0" smtClean="0"/>
              <a:t>to ktorá škola je spádová, by sa mali rodičia dozvedieť na miestnom úrade.</a:t>
            </a:r>
            <a:endParaRPr lang="sk-SK" sz="1800" dirty="0"/>
          </a:p>
        </p:txBody>
      </p:sp>
      <p:pic>
        <p:nvPicPr>
          <p:cNvPr id="4" name="Obrázok 3" descr="Kreslené školní děti sedí na stole — Stock Vektor © tigatelu ... | Kids  school, Doodle illustration, Creativ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00240"/>
            <a:ext cx="3005144" cy="12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7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Poradenstvo pre predškolákov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S deťmi predškolského veku je možné navštevovať prípravné kurzy, alebo sa venovať domácej príprave na základe odporúčaní učiteliek v MŠ,</a:t>
            </a:r>
          </a:p>
          <a:p>
            <a:r>
              <a:rPr lang="sk-SK" sz="1800" dirty="0" smtClean="0"/>
              <a:t>v prípade že sa u predškoláka objavia ťažkosti výraznejšieho charakteru, je nutné vyhľadať </a:t>
            </a:r>
            <a:r>
              <a:rPr lang="sk-SK" sz="1800" b="1" i="1" u="sng" dirty="0" smtClean="0"/>
              <a:t>pomoc odborníka,</a:t>
            </a:r>
          </a:p>
          <a:p>
            <a:endParaRPr lang="sk-SK" sz="1800" b="1" i="1" u="sng" dirty="0" smtClean="0"/>
          </a:p>
          <a:p>
            <a:r>
              <a:rPr lang="sk-SK" sz="1800" dirty="0" smtClean="0"/>
              <a:t>najčastejšie sa to deje na základe odporúčaní učiteliek v MŠ, a v takom prípade je rodičom odporúčané navštíviť </a:t>
            </a:r>
            <a:r>
              <a:rPr lang="sk-SK" sz="1800" dirty="0" err="1" smtClean="0"/>
              <a:t>CPPPaP</a:t>
            </a:r>
            <a:r>
              <a:rPr lang="sk-SK" sz="1800" dirty="0" smtClean="0"/>
              <a:t>,</a:t>
            </a:r>
          </a:p>
          <a:p>
            <a:r>
              <a:rPr lang="sk-SK" sz="1800" dirty="0" smtClean="0"/>
              <a:t>kde dieťa absolvuje komplexné vyšetrenie pod vedením psychológa a špeciálneho pedagóga,</a:t>
            </a:r>
          </a:p>
          <a:p>
            <a:r>
              <a:rPr lang="sk-SK" sz="1800" dirty="0" smtClean="0"/>
              <a:t>rodičia môžu vyhľadať poradenské zariadenie aj na základe vlastného uváženia, </a:t>
            </a:r>
            <a:endParaRPr lang="sk-SK" sz="1800" dirty="0"/>
          </a:p>
        </p:txBody>
      </p:sp>
      <p:pic>
        <p:nvPicPr>
          <p:cNvPr id="4" name="Obrázok 3" descr="vreckovky « Materská škola, Komenského 1162/38, Kysucké Nové Mest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7166"/>
            <a:ext cx="21240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2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Psychologické a špeciálno-pedagogické vyšetrenie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Pred samotným vyšetrením sú pri úvodnom rozhovore najprv kladené otázky o </a:t>
            </a:r>
            <a:r>
              <a:rPr lang="sk-SK" b="1" i="1" u="sng" dirty="0" smtClean="0"/>
              <a:t>základných anamnestických dátach:</a:t>
            </a:r>
          </a:p>
          <a:p>
            <a:r>
              <a:rPr lang="sk-SK" dirty="0" smtClean="0"/>
              <a:t>údaje o dieťati /dátum, adresa bydliska../</a:t>
            </a:r>
          </a:p>
          <a:p>
            <a:r>
              <a:rPr lang="sk-SK" dirty="0" smtClean="0"/>
              <a:t>o okolnostiach tehotenstva, pôrode, priebehu ranného vývoja ...</a:t>
            </a:r>
          </a:p>
          <a:p>
            <a:r>
              <a:rPr lang="sk-SK" dirty="0" smtClean="0"/>
              <a:t>ďalej je venovaná pozornosť nástupu dieťaťa do MŠ, spôsobu akým sa v skupine, samostatne, komunikácia s deťmi, dospelými,</a:t>
            </a:r>
          </a:p>
          <a:p>
            <a:r>
              <a:rPr lang="sk-SK" b="1" i="1" u="sng" dirty="0" smtClean="0"/>
              <a:t>Psychologické vyšetrenie:</a:t>
            </a:r>
          </a:p>
          <a:p>
            <a:r>
              <a:rPr lang="sk-SK" dirty="0" smtClean="0"/>
              <a:t>je zamerané na zmapovanie aktuálnej úrovne rozumových schopností dieťaťa, úrovne kognitívnych funkcií / pamäť, myslenie, reč, schopnosť učenia,</a:t>
            </a:r>
          </a:p>
          <a:p>
            <a:r>
              <a:rPr lang="sk-SK" b="1" i="1" u="sng" dirty="0" smtClean="0"/>
              <a:t>Špeciálno-pedagogické vyšetrenie:</a:t>
            </a:r>
          </a:p>
          <a:p>
            <a:r>
              <a:rPr lang="sk-SK" dirty="0" smtClean="0"/>
              <a:t>sústredí sa predovšetkým na predškolské zručnosti, predovšetkým na: sluchové a zrakové vnímanie,</a:t>
            </a:r>
          </a:p>
          <a:p>
            <a:r>
              <a:rPr lang="sk-SK" dirty="0" err="1" smtClean="0"/>
              <a:t>grafomotoriku</a:t>
            </a:r>
            <a:r>
              <a:rPr lang="sk-SK" dirty="0" smtClean="0"/>
              <a:t>, reč, priestorovú a pravo-ľavú orientáciu,</a:t>
            </a:r>
          </a:p>
          <a:p>
            <a:r>
              <a:rPr lang="sk-SK" dirty="0" err="1" smtClean="0"/>
              <a:t>predčíselné</a:t>
            </a:r>
            <a:r>
              <a:rPr lang="sk-SK" dirty="0" smtClean="0"/>
              <a:t> stavy.</a:t>
            </a:r>
          </a:p>
        </p:txBody>
      </p:sp>
    </p:spTree>
    <p:custDataLst>
      <p:tags r:id="rId1"/>
    </p:custDataLst>
  </p:cSld>
  <p:clrMapOvr>
    <a:masterClrMapping/>
  </p:clrMapOvr>
  <p:transition advTm="35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Predškolská príprava v Materskej škole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k-SK" sz="1800" b="1" i="1" u="sng" dirty="0" smtClean="0"/>
          </a:p>
          <a:p>
            <a:r>
              <a:rPr lang="sk-SK" sz="1800" dirty="0" smtClean="0"/>
              <a:t>Ak máme podozrenie, že sa u dieťaťa môžu v školskom veku prejaviť vývinové poruchy učenia, </a:t>
            </a:r>
          </a:p>
          <a:p>
            <a:r>
              <a:rPr lang="sk-SK" sz="1800" dirty="0" smtClean="0"/>
              <a:t>je vždy </a:t>
            </a:r>
            <a:r>
              <a:rPr lang="sk-SK" sz="1800" dirty="0" err="1" smtClean="0"/>
              <a:t>žiadúce</a:t>
            </a:r>
            <a:r>
              <a:rPr lang="sk-SK" sz="1800" dirty="0" smtClean="0"/>
              <a:t> urobiť čo najviac preventívnych opatrení a pomôcť mu pripraviť sa na školu v takom rozsahu, </a:t>
            </a:r>
          </a:p>
          <a:p>
            <a:r>
              <a:rPr lang="sk-SK" sz="1800" dirty="0" smtClean="0"/>
              <a:t>aby nás zvládanie školských povinností čo najmenej prekvapilo.</a:t>
            </a:r>
          </a:p>
          <a:p>
            <a:r>
              <a:rPr lang="sk-SK" sz="1800" dirty="0" smtClean="0"/>
              <a:t>to neznamená, že musíme hneď hľadať rôzne odborné inštitúcie, veľa ráz bohato stačí, čo sa s deťmi robí v MŠ,</a:t>
            </a:r>
          </a:p>
          <a:p>
            <a:r>
              <a:rPr lang="sk-SK" sz="1800" dirty="0" smtClean="0"/>
              <a:t>najmä vtedy, keď sú rodičia so školou v kontakte a učitelia im z času na čas dávajú odporúčanie,</a:t>
            </a:r>
          </a:p>
          <a:p>
            <a:r>
              <a:rPr lang="sk-SK" sz="1800" dirty="0" smtClean="0"/>
              <a:t>čo by bolo dobré s deťmi trénovať,</a:t>
            </a:r>
          </a:p>
          <a:p>
            <a:r>
              <a:rPr lang="sk-SK" sz="1800" dirty="0" smtClean="0"/>
              <a:t>prečo je to vhodné trénovať a </a:t>
            </a:r>
            <a:r>
              <a:rPr lang="sk-SK" sz="1800" smtClean="0"/>
              <a:t>akým spôsobom,</a:t>
            </a:r>
            <a:endParaRPr lang="sk-SK" sz="1800" dirty="0" smtClean="0"/>
          </a:p>
          <a:p>
            <a:r>
              <a:rPr lang="sk-SK" sz="1800" dirty="0" smtClean="0"/>
              <a:t>Hitom s posledných rokoch sú krúžky, ktoré deťom ponúkajú priamo učiteľky v MŠ – keramický, výtvarný...</a:t>
            </a:r>
          </a:p>
          <a:p>
            <a:endParaRPr lang="sk-SK" sz="1800" dirty="0" smtClean="0"/>
          </a:p>
          <a:p>
            <a:pPr>
              <a:buNone/>
            </a:pPr>
            <a:endParaRPr lang="sk-SK" sz="1800" dirty="0"/>
          </a:p>
        </p:txBody>
      </p:sp>
      <p:pic>
        <p:nvPicPr>
          <p:cNvPr id="4" name="Obrázok 3" descr="Fotografie moudrá sova učitel kreslený maskot znak čtení knihy abc  #50968807 | fotobanka Fotky&amp;Fot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85728"/>
            <a:ext cx="19621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0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Psychologické a špeciálno-pedagogické vyšetrenie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Na základe pozorovania dieťaťa pri vyšetrení a výsledkov jednotlivých skúšok je vytvorená </a:t>
            </a:r>
            <a:r>
              <a:rPr lang="sk-SK" sz="1800" b="1" i="1" u="sng" dirty="0" smtClean="0"/>
              <a:t>správa z vyšetrenia,</a:t>
            </a:r>
          </a:p>
          <a:p>
            <a:endParaRPr lang="sk-SK" sz="1800" b="1" i="1" u="sng" dirty="0" smtClean="0"/>
          </a:p>
          <a:p>
            <a:r>
              <a:rPr lang="sk-SK" sz="1800" dirty="0" smtClean="0"/>
              <a:t>ktorá okrem záveru obsahuje ďalšiu prácu s dieťaťom, a to tak pre MŠ , ako aj pre prácu v domácom prostredí,</a:t>
            </a:r>
          </a:p>
          <a:p>
            <a:r>
              <a:rPr lang="sk-SK" sz="1800" dirty="0" smtClean="0"/>
              <a:t>ak psychológ alebo špeciálny pedagóg odhalí výraznejšie oslabenie, môže navrhnúť konzultácie a rozvíjajúce cvičenia priamo v centre </a:t>
            </a:r>
            <a:r>
              <a:rPr lang="sk-SK" sz="1800" dirty="0" err="1" smtClean="0"/>
              <a:t>CPPPaP</a:t>
            </a:r>
            <a:r>
              <a:rPr lang="sk-SK" sz="1800" dirty="0" smtClean="0"/>
              <a:t>,</a:t>
            </a:r>
          </a:p>
          <a:p>
            <a:r>
              <a:rPr lang="sk-SK" sz="1800" dirty="0" smtClean="0"/>
              <a:t>ďalej môže odporučiť starostlivosť iného odborníka - /logopéda, neurológa, psychoterapeuta , fyzioterapeuta,.../, </a:t>
            </a:r>
          </a:p>
          <a:p>
            <a:r>
              <a:rPr lang="sk-SK" sz="1800" dirty="0" smtClean="0"/>
              <a:t>prípadne iné poradenské zariadenie /centrum špeciálno-pedagogického poradenstva a prevencie CŠPP, súkromné centrá/.</a:t>
            </a:r>
            <a:endParaRPr lang="sk-SK" sz="1800" dirty="0"/>
          </a:p>
        </p:txBody>
      </p:sp>
    </p:spTree>
    <p:custDataLst>
      <p:tags r:id="rId1"/>
    </p:custDataLst>
  </p:cSld>
  <p:clrMapOvr>
    <a:masterClrMapping/>
  </p:clrMapOvr>
  <p:transition advTm="26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Ďakujem za pozornosť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1400" dirty="0" smtClean="0"/>
              <a:t>Zoznam použitej literatúry: </a:t>
            </a:r>
            <a:r>
              <a:rPr lang="sk-SK" sz="1400" dirty="0" err="1" smtClean="0"/>
              <a:t>Krejčová,L</a:t>
            </a:r>
            <a:r>
              <a:rPr lang="sk-SK" sz="1400" dirty="0" smtClean="0"/>
              <a:t>. – Hladíková, Z. a kol.: Vývinové poruchy učenia, 2018 ISBN 978-80-566-0760-2 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                                                   </a:t>
            </a:r>
            <a:r>
              <a:rPr lang="sk-SK" sz="1800" dirty="0" smtClean="0">
                <a:solidFill>
                  <a:schemeClr val="tx2"/>
                </a:solidFill>
              </a:rPr>
              <a:t>Mgr. Jaroslava </a:t>
            </a:r>
            <a:r>
              <a:rPr lang="sk-SK" sz="1800" dirty="0" err="1" smtClean="0">
                <a:solidFill>
                  <a:schemeClr val="tx2"/>
                </a:solidFill>
              </a:rPr>
              <a:t>Nitraiová</a:t>
            </a:r>
            <a:endParaRPr lang="sk-SK" sz="1800" dirty="0" smtClean="0"/>
          </a:p>
          <a:p>
            <a:endParaRPr lang="sk-SK" dirty="0" smtClean="0"/>
          </a:p>
        </p:txBody>
      </p:sp>
      <p:pic>
        <p:nvPicPr>
          <p:cNvPr id="5" name="Obrázok 4" descr="CPPPaP Trebišov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42148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Poradňa Trebišov - centrum podagogicko-psychologického poradenstva a  prevenci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71810"/>
            <a:ext cx="65008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328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Predškolská príprava v Materskej škole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Ak však hovoríme o deťoch s rizikom rozvoja vývinových porúch učenia, je </a:t>
            </a:r>
            <a:r>
              <a:rPr lang="sk-SK" sz="1800" dirty="0" err="1" smtClean="0"/>
              <a:t>žiadúce</a:t>
            </a:r>
            <a:r>
              <a:rPr lang="sk-SK" sz="1800" dirty="0" smtClean="0"/>
              <a:t> sa zamyslieť, aké spôsoby práce v MŠ im skôr vyhovujú a čoho je možno lepšie sa vyvarovať,</a:t>
            </a:r>
          </a:p>
          <a:p>
            <a:r>
              <a:rPr lang="sk-SK" sz="1800" b="1" i="1" u="sng" dirty="0" smtClean="0"/>
              <a:t>jedným z častých rizikových faktorov sú výraznejšie logopedické ťažkosti:</a:t>
            </a:r>
          </a:p>
          <a:p>
            <a:r>
              <a:rPr lang="sk-SK" sz="1800" dirty="0" smtClean="0"/>
              <a:t>ktoré si zaslúži pozornosť logopéda  a individuálnu poradenskú prácu,</a:t>
            </a:r>
          </a:p>
          <a:p>
            <a:r>
              <a:rPr lang="sk-SK" sz="1800" dirty="0" smtClean="0"/>
              <a:t>pre rozvoj jazyka v rámci MŠ je skôr dôležité, </a:t>
            </a:r>
          </a:p>
          <a:p>
            <a:r>
              <a:rPr lang="sk-SK" sz="1800" dirty="0" smtClean="0"/>
              <a:t>aby sa deti učili slovenské básničky, pesničky, aby im boli pravidelne čítané rozprávky, aby sa s nimi dospelí pravidelne zhovárali,</a:t>
            </a:r>
          </a:p>
          <a:p>
            <a:r>
              <a:rPr lang="sk-SK" sz="1800" dirty="0" smtClean="0"/>
              <a:t>aj keď môžu takéto aktivity pôsobiť veľmi jednoducho, </a:t>
            </a:r>
          </a:p>
          <a:p>
            <a:r>
              <a:rPr lang="sk-SK" sz="1800" dirty="0" smtClean="0"/>
              <a:t>predstavujú neoddeliteľnú súčasť prípravy na školu, </a:t>
            </a:r>
          </a:p>
          <a:p>
            <a:r>
              <a:rPr lang="sk-SK" sz="1800" dirty="0" smtClean="0"/>
              <a:t>pretože ich prostredníctvom deti pripravujeme na vlastný nácvik čítania a písania, </a:t>
            </a:r>
            <a:endParaRPr lang="sk-SK" sz="1800" dirty="0"/>
          </a:p>
        </p:txBody>
      </p:sp>
      <p:pic>
        <p:nvPicPr>
          <p:cNvPr id="4" name="Obrázok 3" descr="Základná škola s materskou školou Plechoti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14290"/>
            <a:ext cx="17621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2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Predškolská príprava v Materskej škole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Medzi ďalšie oblasti, ktorým je vhodné venovať pozornosť, patrí rozvoj </a:t>
            </a:r>
            <a:r>
              <a:rPr lang="sk-SK" sz="1800" dirty="0" err="1" smtClean="0"/>
              <a:t>grafomotoriky</a:t>
            </a:r>
            <a:r>
              <a:rPr lang="sk-SK" sz="1800" dirty="0" smtClean="0"/>
              <a:t>:</a:t>
            </a:r>
          </a:p>
          <a:p>
            <a:r>
              <a:rPr lang="sk-SK" sz="1800" dirty="0" smtClean="0"/>
              <a:t>v MŠ sa často kreslí, modeluje., niečo vyrába, stojí za pozornosť zistiť, či učitelia pri takýchto činnostiach vedú deti k správnemu úchopu písacieho náčinia, a či venujú pozornosť všetkým deťom a vymýšľajú pre ne aktivity, ktoré zvládnu,</a:t>
            </a:r>
          </a:p>
          <a:p>
            <a:r>
              <a:rPr lang="sk-SK" sz="1800" dirty="0" smtClean="0"/>
              <a:t>nie je vhodné, aby dieťa nekreslilo len preto, že ho to vôbec nebaví,</a:t>
            </a:r>
          </a:p>
          <a:p>
            <a:r>
              <a:rPr lang="sk-SK" sz="1800" dirty="0" smtClean="0"/>
              <a:t>rovnako nie je vhodné, aby bolo nútené tvoriť zložité obrázky, keď ledva dokáže vziať pastelky do ruky,</a:t>
            </a:r>
          </a:p>
          <a:p>
            <a:r>
              <a:rPr lang="sk-SK" sz="1800" dirty="0" smtClean="0"/>
              <a:t>niekedy môže byť dôležité, že učitelia zadávajú rôznym deťom rôzne úlohy s využitím rozličných výtvarných potrieb, ktoré zodpovedajú ich úrovni, a tak ich motivujú k ďalšej práci,</a:t>
            </a:r>
          </a:p>
          <a:p>
            <a:r>
              <a:rPr lang="sk-SK" sz="1800" dirty="0" smtClean="0"/>
              <a:t>zatiaľ čo jedno dieťa kreslí pastelkami, druhé môže potrebovať kresliacu guľu, alebo prstové farby, kedy maľuje zatiaľ rukami, keď dieťa kreslenie zvládne, skôr sa pre danú činnosť nadchne.</a:t>
            </a:r>
            <a:endParaRPr lang="sk-SK" sz="1800" dirty="0"/>
          </a:p>
        </p:txBody>
      </p:sp>
    </p:spTree>
    <p:custDataLst>
      <p:tags r:id="rId1"/>
    </p:custDataLst>
  </p:cSld>
  <p:clrMapOvr>
    <a:masterClrMapping/>
  </p:clrMapOvr>
  <p:transition advTm="31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Predškolská príprava v Materskej škole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V poslednom roku dochádzky do školy dnes väčšina MŠ začleňuje do práce s deťmi </a:t>
            </a:r>
            <a:r>
              <a:rPr lang="sk-SK" sz="1800" b="1" i="1" u="sng" dirty="0" smtClean="0"/>
              <a:t>cielenú prípravu na školu:</a:t>
            </a:r>
          </a:p>
          <a:p>
            <a:r>
              <a:rPr lang="sk-SK" sz="1800" dirty="0" smtClean="0"/>
              <a:t>čo zahŕňa nácvik práce so slovami, slabikami a hláskami,</a:t>
            </a:r>
          </a:p>
          <a:p>
            <a:r>
              <a:rPr lang="sk-SK" sz="1800" dirty="0" smtClean="0"/>
              <a:t>prácu s obrazovým materiálom – kedy deti hľadajú zhodné a odlišné obrázky,</a:t>
            </a:r>
          </a:p>
          <a:p>
            <a:r>
              <a:rPr lang="sk-SK" sz="1800" dirty="0" smtClean="0"/>
              <a:t>určujú podobnosť tvarov, skladajú tvary, ktoré patria k sebe, </a:t>
            </a:r>
          </a:p>
          <a:p>
            <a:r>
              <a:rPr lang="sk-SK" sz="1800" dirty="0" smtClean="0"/>
              <a:t>ďalej venujú pozornosť </a:t>
            </a:r>
            <a:r>
              <a:rPr lang="sk-SK" sz="1800" dirty="0" err="1" smtClean="0"/>
              <a:t>predčíselným</a:t>
            </a:r>
            <a:r>
              <a:rPr lang="sk-SK" sz="1800" dirty="0" smtClean="0"/>
              <a:t> predstavám – učia sa tu určovať dlhšie, kratšie, ťažšie, ľahšie, menšie, väčšie,</a:t>
            </a:r>
          </a:p>
          <a:p>
            <a:r>
              <a:rPr lang="sk-SK" sz="1800" dirty="0" smtClean="0"/>
              <a:t>ako sa volajú základné geometrické tvary a pod.</a:t>
            </a:r>
          </a:p>
          <a:p>
            <a:r>
              <a:rPr lang="sk-SK" sz="1800" dirty="0" smtClean="0"/>
              <a:t>je vždy </a:t>
            </a:r>
            <a:r>
              <a:rPr lang="sk-SK" sz="1800" dirty="0" err="1" smtClean="0"/>
              <a:t>žiadúce</a:t>
            </a:r>
            <a:r>
              <a:rPr lang="sk-SK" sz="1800" dirty="0" smtClean="0"/>
              <a:t>, aby sa rodičia pýtali, čo ich MŠ robí v rámci prípravy detí pre začiatok školskej dochádzky, ako to môže ich potomkom pomôcť, </a:t>
            </a:r>
          </a:p>
          <a:p>
            <a:r>
              <a:rPr lang="sk-SK" sz="1800" dirty="0" smtClean="0"/>
              <a:t>rovnako je dôležité zaujímať sa o to, ako sa ich deťom darí, či zvládajú podobne ako ostatní, alebo je vhodné niektoré činnosti viac trénovať aj doma.</a:t>
            </a:r>
          </a:p>
          <a:p>
            <a:endParaRPr lang="sk-SK" sz="1800" dirty="0"/>
          </a:p>
        </p:txBody>
      </p:sp>
      <p:pic>
        <p:nvPicPr>
          <p:cNvPr id="4" name="Obrázok 3" descr="Základná škola Vajanského Skalic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14291"/>
            <a:ext cx="16906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1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Prípravné kurzy pre začatie školskej dochádzky v základnej škole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Patrí k moderným trendom, že zápis do prvej triedy býva sprevádzaný aj tzv. prípravnými kurzami, ktoré školy usporadúvajú,</a:t>
            </a:r>
          </a:p>
          <a:p>
            <a:r>
              <a:rPr lang="sk-SK" sz="1800" dirty="0" smtClean="0"/>
              <a:t>kurzy vedú zvyčajne učiteľky zo školy, do ktorej je vaše dieťa zapísané,</a:t>
            </a:r>
          </a:p>
          <a:p>
            <a:r>
              <a:rPr lang="sk-SK" sz="1800" dirty="0" smtClean="0"/>
              <a:t>je výhodou, keď s na kurze podieľa okrem učiteliek aj špeciálny pedagóg, ak v škole pôsobí, alebo výchovný poradca,</a:t>
            </a:r>
          </a:p>
          <a:p>
            <a:r>
              <a:rPr lang="sk-SK" sz="1800" dirty="0" smtClean="0"/>
              <a:t>prípravné kurzy zvyčajne deťom prospejú už preto, že dochádzajú do školy do ktorej po prázdninách budú chodiť pravidelne,</a:t>
            </a:r>
          </a:p>
          <a:p>
            <a:r>
              <a:rPr lang="sk-SK" sz="1800" b="1" dirty="0" smtClean="0"/>
              <a:t>zoznamujú sa s jej prostredím a trochu sa naladia na spôsob práce v škole, </a:t>
            </a:r>
          </a:p>
          <a:p>
            <a:r>
              <a:rPr lang="sk-SK" sz="1800" dirty="0" smtClean="0"/>
              <a:t>kedy žiaci sedia v laviciach, musia pracovať a plniť úlohy, ktoré im učitelia zadávajú,</a:t>
            </a:r>
          </a:p>
          <a:p>
            <a:r>
              <a:rPr lang="sk-SK" sz="1800" dirty="0" smtClean="0"/>
              <a:t>za optimálne možno pokladať, ak je na kurze </a:t>
            </a:r>
            <a:r>
              <a:rPr lang="sk-SK" sz="1800" b="1" dirty="0" smtClean="0"/>
              <a:t>maximálne 10 detí</a:t>
            </a:r>
            <a:r>
              <a:rPr lang="sk-SK" sz="1800" dirty="0" smtClean="0"/>
              <a:t>, sú koncipované ako ucelená program, kde deti dostanú špeciálne pracovné listy s postupujú po jednotlivých lekciách,</a:t>
            </a:r>
            <a:endParaRPr lang="sk-SK" sz="1800" dirty="0"/>
          </a:p>
        </p:txBody>
      </p:sp>
    </p:spTree>
    <p:custDataLst>
      <p:tags r:id="rId1"/>
    </p:custDataLst>
  </p:cSld>
  <p:clrMapOvr>
    <a:masterClrMapping/>
  </p:clrMapOvr>
  <p:transition advTm="33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majú deti vedieť a poznať skôr, ako nastúpia do základnej školy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1800" b="1" i="1" u="sng" dirty="0" smtClean="0"/>
              <a:t>Motorické schopnosti:</a:t>
            </a:r>
          </a:p>
          <a:p>
            <a:r>
              <a:rPr lang="sk-SK" sz="1800" dirty="0" smtClean="0"/>
              <a:t>Dieťa by nemalo mať problémy s koordináciou pohybu,</a:t>
            </a:r>
          </a:p>
          <a:p>
            <a:r>
              <a:rPr lang="sk-SK" sz="1800" dirty="0" smtClean="0"/>
              <a:t>Bezpečne by malo zvládať aktivity ako beh, chôdza, lezenie a chytanie, prechádzanie po kladine, prekročenie nízkej prekážky znožmo,</a:t>
            </a:r>
          </a:p>
          <a:p>
            <a:r>
              <a:rPr lang="sk-SK" sz="1800" b="1" i="1" u="sng" dirty="0" smtClean="0"/>
              <a:t>Jemnej motoriky: </a:t>
            </a:r>
          </a:p>
          <a:p>
            <a:r>
              <a:rPr lang="sk-SK" sz="1800" dirty="0" smtClean="0"/>
              <a:t>Malo by ochotne pracovať s drobnými dielikmi stavebníc, menšími korálikmi, uzlíkmi na šnúrkach,</a:t>
            </a:r>
          </a:p>
          <a:p>
            <a:endParaRPr lang="sk-SK" sz="1800" dirty="0" smtClean="0"/>
          </a:p>
          <a:p>
            <a:r>
              <a:rPr lang="sk-SK" sz="1800" b="1" i="1" u="sng" dirty="0" smtClean="0"/>
              <a:t>Dôležité je kreslenie: </a:t>
            </a:r>
          </a:p>
          <a:p>
            <a:r>
              <a:rPr lang="sk-SK" sz="1800" dirty="0" smtClean="0"/>
              <a:t>Bežne totiž predškolák kreslí rád,</a:t>
            </a:r>
          </a:p>
          <a:p>
            <a:r>
              <a:rPr lang="sk-SK" sz="1800" dirty="0" smtClean="0"/>
              <a:t>Ak sa dieťa týmto činnostiam vyhýba a kreslenie je výrazovo chudobné, je mu potrebné pomôcť, inak hrozí, že sa objavia ťažkosti pri písaní,</a:t>
            </a:r>
          </a:p>
          <a:p>
            <a:endParaRPr lang="sk-SK" sz="1800" dirty="0" smtClean="0"/>
          </a:p>
          <a:p>
            <a:endParaRPr lang="sk-SK" dirty="0"/>
          </a:p>
        </p:txBody>
      </p:sp>
      <p:pic>
        <p:nvPicPr>
          <p:cNvPr id="4" name="Obrázok 3" descr="Lukov_obec_základná_škol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928670"/>
            <a:ext cx="19526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9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majú deti vedieť a poznať skôr, ako nastúpia do základnej školy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b="1" i="1" u="sng" dirty="0" smtClean="0"/>
              <a:t>Vnímanie priestoru:</a:t>
            </a:r>
          </a:p>
          <a:p>
            <a:r>
              <a:rPr lang="sk-SK" sz="1800" dirty="0" smtClean="0"/>
              <a:t>úzko súvisí s pohybovou obratnosťou dieťaťa,</a:t>
            </a:r>
          </a:p>
          <a:p>
            <a:r>
              <a:rPr lang="sk-SK" sz="1800" dirty="0" smtClean="0"/>
              <a:t>je to možné precvičovať pri práci so stavebnicami zároveň s pomenovávaním, čo okolo seba dieťa vidí a kde to vidí,</a:t>
            </a:r>
          </a:p>
          <a:p>
            <a:r>
              <a:rPr lang="sk-SK" sz="1800" dirty="0" smtClean="0"/>
              <a:t>budujú sa tak pojmy </a:t>
            </a:r>
            <a:r>
              <a:rPr lang="sk-SK" sz="1800" i="1" dirty="0" smtClean="0"/>
              <a:t>blízko, ďaleko, blízko, medzi, k, pri, na, nad , pod...</a:t>
            </a:r>
          </a:p>
          <a:p>
            <a:r>
              <a:rPr lang="sk-SK" sz="1800" dirty="0" smtClean="0"/>
              <a:t>to všetko sú dôležité pojmy z hľadiska čítania a písania,</a:t>
            </a:r>
          </a:p>
          <a:p>
            <a:r>
              <a:rPr lang="sk-SK" sz="1800" dirty="0" smtClean="0"/>
              <a:t>ako má dieťa rozumieť pani učiteľke, že má písať písmenko na linajku, keď nerozumie rozdielu v predložkách </a:t>
            </a:r>
            <a:r>
              <a:rPr lang="sk-SK" sz="1800" b="1" dirty="0" smtClean="0"/>
              <a:t>na – nad? </a:t>
            </a:r>
          </a:p>
          <a:p>
            <a:endParaRPr lang="sk-SK" sz="1800" b="1" dirty="0" smtClean="0"/>
          </a:p>
          <a:p>
            <a:r>
              <a:rPr lang="sk-SK" sz="1800" b="1" i="1" u="sng" dirty="0" smtClean="0"/>
              <a:t>Reč:</a:t>
            </a:r>
          </a:p>
          <a:p>
            <a:r>
              <a:rPr lang="sk-SK" sz="1800" dirty="0" smtClean="0"/>
              <a:t>jedným z rizikových faktorov je </a:t>
            </a:r>
            <a:r>
              <a:rPr lang="sk-SK" sz="1800" b="1" dirty="0" smtClean="0"/>
              <a:t>porucha reči</a:t>
            </a:r>
            <a:r>
              <a:rPr lang="sk-SK" sz="1800" dirty="0" smtClean="0"/>
              <a:t>, ktorá pretrváva ešte </a:t>
            </a:r>
            <a:r>
              <a:rPr lang="sk-SK" sz="1800" b="1" dirty="0" smtClean="0"/>
              <a:t>v období zápisov do prvej triedy,</a:t>
            </a:r>
          </a:p>
          <a:p>
            <a:r>
              <a:rPr lang="sk-SK" sz="1800" dirty="0" smtClean="0"/>
              <a:t>medzi piatym a šiestym rokom by mala byť reč dobre rozvinutá,</a:t>
            </a:r>
          </a:p>
          <a:p>
            <a:endParaRPr lang="sk-SK" sz="1800" b="1" dirty="0" smtClean="0"/>
          </a:p>
          <a:p>
            <a:endParaRPr lang="sk-SK" sz="1800" b="1" dirty="0"/>
          </a:p>
        </p:txBody>
      </p:sp>
    </p:spTree>
    <p:custDataLst>
      <p:tags r:id="rId1"/>
    </p:custDataLst>
  </p:cSld>
  <p:clrMapOvr>
    <a:masterClrMapping/>
  </p:clrMapOvr>
  <p:transition advTm="31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majú deti vedieť a poznať skôr, ako nastúpia do základnej školy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Ak dieťa nesprávne vyslovuje niektoré hlásky, musíme mať na zreteli, že ich môže aj nesprávne počuť,</a:t>
            </a:r>
          </a:p>
          <a:p>
            <a:r>
              <a:rPr lang="sk-SK" sz="1800" dirty="0" smtClean="0"/>
              <a:t>preto je dôležité rozvíjať jeho </a:t>
            </a:r>
            <a:r>
              <a:rPr lang="sk-SK" sz="1800" b="1" dirty="0" smtClean="0"/>
              <a:t>sluchové vnímanie, </a:t>
            </a:r>
          </a:p>
          <a:p>
            <a:r>
              <a:rPr lang="sk-SK" sz="1800" dirty="0" smtClean="0"/>
              <a:t>sluchové vnímanie je široký pojem a zahŕňa ako sluchovú pamäť, tak aj analýzu a syntézu slov,</a:t>
            </a:r>
          </a:p>
          <a:p>
            <a:endParaRPr lang="sk-SK" sz="1800" dirty="0" smtClean="0"/>
          </a:p>
          <a:p>
            <a:r>
              <a:rPr lang="sk-SK" sz="1800" b="1" i="1" u="sng" dirty="0" smtClean="0"/>
              <a:t>Príklad:</a:t>
            </a:r>
          </a:p>
          <a:p>
            <a:r>
              <a:rPr lang="sk-SK" sz="1800" dirty="0" smtClean="0"/>
              <a:t>dieťa nesprávne vyslovuje r –vyslovuje l, </a:t>
            </a:r>
          </a:p>
          <a:p>
            <a:r>
              <a:rPr lang="sk-SK" sz="1800" dirty="0" smtClean="0"/>
              <a:t>to sa bude prejavovať v čítaní, ale môže s to odraziť aj v písaní,</a:t>
            </a:r>
          </a:p>
          <a:p>
            <a:r>
              <a:rPr lang="sk-SK" sz="1800" dirty="0" smtClean="0"/>
              <a:t>ak bude pani učiteľka chcieť, aby dieťa napísalo r, dieťa napíše l,</a:t>
            </a:r>
          </a:p>
          <a:p>
            <a:r>
              <a:rPr lang="sk-SK" sz="1800" dirty="0" smtClean="0"/>
              <a:t>pri čítaní dochádzať ku zmenám zmyslu slov, </a:t>
            </a:r>
          </a:p>
          <a:p>
            <a:r>
              <a:rPr lang="sk-SK" sz="1800" dirty="0" smtClean="0"/>
              <a:t>pretože rak vysloví ako lak,</a:t>
            </a:r>
            <a:endParaRPr lang="sk-SK" sz="1800" dirty="0"/>
          </a:p>
        </p:txBody>
      </p:sp>
    </p:spTree>
    <p:custDataLst>
      <p:tags r:id="rId1"/>
    </p:custDataLst>
  </p:cSld>
  <p:clrMapOvr>
    <a:masterClrMapping/>
  </p:clrMapOvr>
  <p:transition advTm="30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1|4|3.2|3.8|3.5|3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5|0.1|3.8|4.9|3.6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3.6|3.9|3.2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3.8|5.6|5.1|5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3.4|2.4|3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3.9|3.8|4.2|3.5|4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1.7|1.7|2.1|4.2|6.4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2|2.8|4.2|3.2|3.4|5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8|4.1|4.7|4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3|2.4|3.4|4.3|2.5|6.2|2.6|4.2|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6|3.9|6.7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|3.2|3.7|2.9|3.6|4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8|6.8|3.5|3.9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2|2.9|2.6|3.1|3.9|3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6|2.7|3.7|4.4|3.1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2.5|4.7|2.1|4.7|2.8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2.3|3.6|2.9|2.9|4.3|4.4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8|2.8|3.6|1.8|2.5|3.2|3.4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5|2.4|2.7|5.9|5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753</TotalTime>
  <Words>2209</Words>
  <Application>Microsoft Office PowerPoint</Application>
  <PresentationFormat>Prezentácia na obrazovke (4:3)</PresentationFormat>
  <Paragraphs>179</Paragraphs>
  <Slides>21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Century Schoolbook</vt:lpstr>
      <vt:lpstr>Wingdings</vt:lpstr>
      <vt:lpstr>Wingdings 2</vt:lpstr>
      <vt:lpstr>Arkáda</vt:lpstr>
      <vt:lpstr>Vývinové poruchy učenia  rady pre rodičov a učiteľov predškolský vek – škola  2.Časť</vt:lpstr>
      <vt:lpstr>Predškolská príprava v Materskej škole</vt:lpstr>
      <vt:lpstr>Predškolská príprava v Materskej škole</vt:lpstr>
      <vt:lpstr>Predškolská príprava v Materskej škole</vt:lpstr>
      <vt:lpstr>Predškolská príprava v Materskej škole</vt:lpstr>
      <vt:lpstr>Prípravné kurzy pre začatie školskej dochádzky v základnej škole</vt:lpstr>
      <vt:lpstr>Čo majú deti vedieť a poznať skôr, ako nastúpia do základnej školy</vt:lpstr>
      <vt:lpstr>Čo majú deti vedieť a poznať skôr, ako nastúpia do základnej školy</vt:lpstr>
      <vt:lpstr>Čo majú deti vedieť a poznať skôr, ako nastúpia do základnej školy</vt:lpstr>
      <vt:lpstr>Čo majú deti vedieť a poznať skôr, ako nastúpia do základnej školy</vt:lpstr>
      <vt:lpstr>Čo majú deti vedieť a poznať skôr, ako nastúpia do základnej školy</vt:lpstr>
      <vt:lpstr>Čo majú deti vedieť a poznať skôr, ako nastúpia do základnej školy</vt:lpstr>
      <vt:lpstr>Čo majú deti vedieť a poznať skôr, ako nastúpia do základnej školy</vt:lpstr>
      <vt:lpstr>Čo majú deti vedieť a poznať skôr, ako nastúpia do základnej školy</vt:lpstr>
      <vt:lpstr>Zápis do prvého ročníka základnej školy</vt:lpstr>
      <vt:lpstr>Zápis do prvého ročníka základnej  školy</vt:lpstr>
      <vt:lpstr>Zápis do prvého ročníka základnej školy</vt:lpstr>
      <vt:lpstr>Poradenstvo pre predškolákov</vt:lpstr>
      <vt:lpstr>Psychologické a špeciálno-pedagogické vyšetrenie</vt:lpstr>
      <vt:lpstr>Psychologické a špeciálno-pedagogické vyšetrenie</vt:lpstr>
      <vt:lpstr>                 Ďakujem za pozornosť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Vývinové poruchy učenia  rady pre rodičov a učiteľov 2.Časť</dc:title>
  <dc:creator>hp</dc:creator>
  <cp:lastModifiedBy>Používateľ systému Windows</cp:lastModifiedBy>
  <cp:revision>107</cp:revision>
  <dcterms:created xsi:type="dcterms:W3CDTF">2021-02-01T13:33:23Z</dcterms:created>
  <dcterms:modified xsi:type="dcterms:W3CDTF">2021-03-15T23:41:00Z</dcterms:modified>
</cp:coreProperties>
</file>