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3" r:id="rId18"/>
    <p:sldId id="270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2E2C-1FB6-4E10-89F7-1AFE62C128F0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162B-5FB3-4995-9613-7B08F114FC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65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162B-5FB3-4995-9613-7B08F114FC8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351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ADE067-B4A3-4951-AE12-7749AE111F72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25711C-0629-4692-8875-E956A2E4962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Vývinové poruchy učenia </a:t>
            </a:r>
            <a:br>
              <a:rPr lang="sk-SK" dirty="0" smtClean="0"/>
            </a:br>
            <a:r>
              <a:rPr lang="sk-SK" dirty="0" smtClean="0"/>
              <a:t>rady pre rodičov a učiteľov</a:t>
            </a:r>
            <a:br>
              <a:rPr lang="sk-SK" dirty="0" smtClean="0"/>
            </a:br>
            <a:r>
              <a:rPr lang="sk-SK" dirty="0" smtClean="0"/>
              <a:t>Predškolský vek – rodina  </a:t>
            </a:r>
            <a:r>
              <a:rPr lang="sk-SK" sz="2000" dirty="0" smtClean="0"/>
              <a:t>1.Časť</a:t>
            </a:r>
            <a:endParaRPr lang="sk-SK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5072074"/>
            <a:ext cx="6172200" cy="1371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dirty="0" smtClean="0"/>
              <a:t>Centrum pedagogicko-psychologického poradenstva a prevencie Trebišov</a:t>
            </a:r>
          </a:p>
          <a:p>
            <a:r>
              <a:rPr lang="sk-SK" sz="1400" dirty="0" smtClean="0"/>
              <a:t>                                                                           Mgr. Jaroslava </a:t>
            </a:r>
            <a:r>
              <a:rPr lang="sk-SK" sz="1400" dirty="0" err="1" smtClean="0"/>
              <a:t>Nitraiová</a:t>
            </a:r>
            <a:endParaRPr lang="sk-SK" sz="1400" dirty="0" smtClean="0"/>
          </a:p>
          <a:p>
            <a:r>
              <a:rPr lang="sk-SK" sz="1400" dirty="0" smtClean="0"/>
              <a:t>                                                                                  </a:t>
            </a:r>
            <a:r>
              <a:rPr lang="sk-SK" sz="1200" dirty="0" smtClean="0"/>
              <a:t>špeciálny pedagóg</a:t>
            </a:r>
            <a:endParaRPr lang="sk-SK" sz="1400" dirty="0"/>
          </a:p>
        </p:txBody>
      </p:sp>
      <p:pic>
        <p:nvPicPr>
          <p:cNvPr id="6" name="Yanni Only A Mem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30932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 advTm="381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Varovné signály VPU v predškolskom veku – pri kreslení a zapamätávaní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Predškolák by mal správne:</a:t>
            </a:r>
          </a:p>
          <a:p>
            <a:r>
              <a:rPr lang="sk-SK" sz="1800" dirty="0" smtClean="0"/>
              <a:t> držať pastelky aj ceruzku,</a:t>
            </a:r>
          </a:p>
          <a:p>
            <a:r>
              <a:rPr lang="sk-SK" sz="1800" dirty="0" smtClean="0"/>
              <a:t>mal by vedieť nakresliť aspoň základné tvary, akými sú kruh, vlnka, zvislá a vodorovná čiara, </a:t>
            </a:r>
          </a:p>
          <a:p>
            <a:endParaRPr lang="sk-SK" sz="1800" dirty="0" smtClean="0"/>
          </a:p>
          <a:p>
            <a:r>
              <a:rPr lang="sk-SK" sz="1800" dirty="0" smtClean="0"/>
              <a:t>ak naopak vôbec neberie pastelky do ruky, má ku kresleniu odpor, stále len čmára, ale nič konkrétne sa mu nedarí nakresliť, hrozia po nástupe do školy problémy pri nácviku písania, </a:t>
            </a:r>
          </a:p>
          <a:p>
            <a:endParaRPr lang="sk-SK" sz="1800" dirty="0" smtClean="0"/>
          </a:p>
          <a:p>
            <a:r>
              <a:rPr lang="sk-SK" sz="1800" b="1" i="1" u="sng" dirty="0" smtClean="0"/>
              <a:t>Problémy so zapamätávaním:</a:t>
            </a:r>
          </a:p>
          <a:p>
            <a:r>
              <a:rPr lang="sk-SK" sz="1800" dirty="0" smtClean="0"/>
              <a:t>si mien, básničiek či pesničiek,</a:t>
            </a:r>
          </a:p>
          <a:p>
            <a:r>
              <a:rPr lang="sk-SK" sz="1800" dirty="0" smtClean="0"/>
              <a:t>ťažkosti s udržovaním konverzácie, </a:t>
            </a:r>
          </a:p>
          <a:p>
            <a:r>
              <a:rPr lang="sk-SK" sz="1800" dirty="0" smtClean="0"/>
              <a:t>formulovaním viet, rýchlymi reakciami na prehovor druhých a pod.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3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príprava do školy v predškolskom veku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/>
              <a:t>Logopedické ťažkosti </a:t>
            </a:r>
            <a:r>
              <a:rPr lang="sk-SK" sz="1800" dirty="0" smtClean="0"/>
              <a:t>–</a:t>
            </a:r>
          </a:p>
          <a:p>
            <a:r>
              <a:rPr lang="sk-SK" sz="1800" dirty="0" smtClean="0"/>
              <a:t> je vždy nutné obrátiť sa na </a:t>
            </a:r>
            <a:r>
              <a:rPr lang="sk-SK" sz="1800" b="1" dirty="0" smtClean="0"/>
              <a:t>logopéda</a:t>
            </a:r>
            <a:r>
              <a:rPr lang="sk-SK" sz="1800" dirty="0" smtClean="0"/>
              <a:t>, či </a:t>
            </a:r>
            <a:r>
              <a:rPr lang="sk-SK" sz="1800" b="1" dirty="0" smtClean="0"/>
              <a:t>klinického logopéda </a:t>
            </a:r>
            <a:r>
              <a:rPr lang="sk-SK" sz="1800" dirty="0" smtClean="0"/>
              <a:t>– ktorý pôsobí v rámci zdravotníckej starostlivosti</a:t>
            </a:r>
          </a:p>
          <a:p>
            <a:r>
              <a:rPr lang="sk-SK" sz="1800" dirty="0" smtClean="0"/>
              <a:t>stanoví terapeutické ciele, ktoré sa môžu týkať nesprávnej výslovnosti hlások, rozvoja slovnej zásoby, osvojovania si gramatických pravidiel jazyka atď. </a:t>
            </a:r>
          </a:p>
          <a:p>
            <a:endParaRPr lang="sk-SK" sz="1800" dirty="0" smtClean="0"/>
          </a:p>
          <a:p>
            <a:r>
              <a:rPr lang="sk-SK" sz="1800" b="1" u="sng" dirty="0" smtClean="0"/>
              <a:t>Pri oslabení fonematického uvedomovania :</a:t>
            </a:r>
          </a:p>
          <a:p>
            <a:r>
              <a:rPr lang="sk-SK" sz="1800" dirty="0" smtClean="0"/>
              <a:t>je vhodné sústrediť sa na slabikovanie slov,</a:t>
            </a:r>
          </a:p>
          <a:p>
            <a:r>
              <a:rPr lang="sk-SK" sz="1800" dirty="0" smtClean="0"/>
              <a:t>pomáha </a:t>
            </a:r>
            <a:r>
              <a:rPr lang="sk-SK" sz="1800" dirty="0" err="1" smtClean="0"/>
              <a:t>vytlieskavanie</a:t>
            </a:r>
            <a:r>
              <a:rPr lang="sk-SK" sz="1800" dirty="0" smtClean="0"/>
              <a:t> jednotlivých slabík, </a:t>
            </a:r>
          </a:p>
          <a:p>
            <a:r>
              <a:rPr lang="sk-SK" sz="1800" dirty="0" smtClean="0"/>
              <a:t>začíname slabikovaním vlastného mena, mien členov rodiny, vecí v okolí a pod. </a:t>
            </a:r>
          </a:p>
          <a:p>
            <a:r>
              <a:rPr lang="sk-SK" sz="1800" dirty="0" smtClean="0"/>
              <a:t>neskôr môžeme slabikovať riekanky, básničky a pesničky, </a:t>
            </a:r>
            <a:endParaRPr lang="sk-SK" sz="1800" dirty="0"/>
          </a:p>
        </p:txBody>
      </p:sp>
      <p:pic>
        <p:nvPicPr>
          <p:cNvPr id="4" name="Obrázok 3" descr="Pracovné ponuky | Základná škola s materskou školou Šúrov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143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2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príprava do školy v predškolskom veku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i="1" u="sng" dirty="0" smtClean="0"/>
              <a:t>Pri rozvoji </a:t>
            </a:r>
            <a:r>
              <a:rPr lang="sk-SK" sz="1800" b="1" i="1" u="sng" dirty="0" smtClean="0"/>
              <a:t>zrakového vnímania : </a:t>
            </a:r>
          </a:p>
          <a:p>
            <a:r>
              <a:rPr lang="sk-SK" sz="1800" dirty="0" smtClean="0"/>
              <a:t>existuje veľa pracovných listov zamerané na posilnenie schopnosti rozlíšiť podobné obrazce, zrkadlovo obrátené,</a:t>
            </a:r>
          </a:p>
          <a:p>
            <a:r>
              <a:rPr lang="sk-SK" sz="1800" dirty="0" smtClean="0"/>
              <a:t>na odlíšenie figúry a pozadia,</a:t>
            </a:r>
          </a:p>
          <a:p>
            <a:endParaRPr lang="sk-SK" sz="1800" dirty="0" smtClean="0"/>
          </a:p>
          <a:p>
            <a:r>
              <a:rPr lang="sk-SK" sz="1800" i="1" u="sng" dirty="0" smtClean="0"/>
              <a:t>Ak chceme posilňovať </a:t>
            </a:r>
            <a:r>
              <a:rPr lang="sk-SK" sz="1800" b="1" i="1" u="sng" dirty="0" err="1" smtClean="0"/>
              <a:t>predčíselné</a:t>
            </a:r>
            <a:r>
              <a:rPr lang="sk-SK" sz="1800" b="1" i="1" u="sng" dirty="0" smtClean="0"/>
              <a:t> predstavy :</a:t>
            </a:r>
          </a:p>
          <a:p>
            <a:r>
              <a:rPr lang="sk-SK" sz="1800" dirty="0" smtClean="0"/>
              <a:t>je dobré využiť manipuláciu s konkrétnymi predmetmi, pri ktorej si dieťa osvojí kategórie a s nimi súvisiace pojmy – veľkosť – </a:t>
            </a:r>
            <a:r>
              <a:rPr lang="sk-SK" sz="1800" i="1" dirty="0" smtClean="0"/>
              <a:t>veľký, malý</a:t>
            </a:r>
            <a:r>
              <a:rPr lang="sk-SK" sz="1800" dirty="0" smtClean="0"/>
              <a:t>, dĺžka – </a:t>
            </a:r>
            <a:r>
              <a:rPr lang="sk-SK" sz="1800" i="1" dirty="0" smtClean="0"/>
              <a:t>dlhší, kratší</a:t>
            </a:r>
            <a:r>
              <a:rPr lang="sk-SK" sz="1800" dirty="0" smtClean="0"/>
              <a:t>, stupňovanie – </a:t>
            </a:r>
            <a:r>
              <a:rPr lang="sk-SK" sz="1800" i="1" dirty="0" smtClean="0"/>
              <a:t>malý väčší, najväčší .</a:t>
            </a:r>
          </a:p>
          <a:p>
            <a:endParaRPr lang="sk-SK" sz="1800" i="1" dirty="0" smtClean="0"/>
          </a:p>
          <a:p>
            <a:r>
              <a:rPr lang="sk-SK" sz="1800" i="1" u="sng" dirty="0" smtClean="0"/>
              <a:t>Ak trénujeme </a:t>
            </a:r>
            <a:r>
              <a:rPr lang="sk-SK" sz="1800" b="1" i="1" u="sng" dirty="0" err="1" smtClean="0"/>
              <a:t>grafomotoriku</a:t>
            </a:r>
            <a:r>
              <a:rPr lang="sk-SK" sz="1800" b="1" i="1" u="sng" dirty="0" smtClean="0"/>
              <a:t>:</a:t>
            </a:r>
          </a:p>
          <a:p>
            <a:r>
              <a:rPr lang="sk-SK" sz="1800" dirty="0" smtClean="0"/>
              <a:t>je dobré sústrediť sa tak na oblasť kresby /slniečko, postava, dom,../</a:t>
            </a:r>
          </a:p>
          <a:p>
            <a:r>
              <a:rPr lang="sk-SK" sz="1800" dirty="0" smtClean="0"/>
              <a:t>ako aj </a:t>
            </a:r>
            <a:r>
              <a:rPr lang="sk-SK" sz="1800" dirty="0" err="1" smtClean="0"/>
              <a:t>grafomotorických</a:t>
            </a:r>
            <a:r>
              <a:rPr lang="sk-SK" sz="1800" dirty="0" smtClean="0"/>
              <a:t> prvkov – kruhy, oblúky, slučky ... </a:t>
            </a:r>
          </a:p>
          <a:p>
            <a:endParaRPr lang="sk-SK" sz="1800" b="1" i="1" u="sng" dirty="0"/>
          </a:p>
        </p:txBody>
      </p:sp>
    </p:spTree>
    <p:custDataLst>
      <p:tags r:id="rId1"/>
    </p:custDataLst>
  </p:cSld>
  <p:clrMapOvr>
    <a:masterClrMapping/>
  </p:clrMapOvr>
  <p:transition advTm="3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príprava do školy v predškolskom veku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Dôležité je sledovať prípadne upravovať </a:t>
            </a:r>
            <a:r>
              <a:rPr lang="sk-SK" sz="1800" b="1" i="1" u="sng" dirty="0" smtClean="0"/>
              <a:t>správne sedenie pri kreslení:</a:t>
            </a:r>
          </a:p>
          <a:p>
            <a:r>
              <a:rPr lang="sk-SK" sz="1800" dirty="0" smtClean="0"/>
              <a:t>aby malo dieťa pri kreslení položené lakte na stole a nohy pevne ukotvené buď na opierke alebo na zemi,</a:t>
            </a:r>
          </a:p>
          <a:p>
            <a:r>
              <a:rPr lang="sk-SK" sz="1800" dirty="0" smtClean="0"/>
              <a:t>telo by nemalo byť nijako skrútené, chrbát zhrbený,</a:t>
            </a:r>
          </a:p>
          <a:p>
            <a:r>
              <a:rPr lang="sk-SK" sz="1800" dirty="0" smtClean="0"/>
              <a:t>rovnako významný je </a:t>
            </a:r>
            <a:r>
              <a:rPr lang="sk-SK" sz="1800" b="1" i="1" u="sng" dirty="0" smtClean="0"/>
              <a:t>úchop ceruzky </a:t>
            </a:r>
            <a:r>
              <a:rPr lang="sk-SK" sz="1800" dirty="0" smtClean="0"/>
              <a:t>pomocou palca, ukazováka a prostredníka, ktorý pastelku zospodu podopiera – 2-3cm nad hrotom,</a:t>
            </a:r>
          </a:p>
          <a:p>
            <a:r>
              <a:rPr lang="sk-SK" sz="1800" b="1" i="1" u="sng" dirty="0" smtClean="0"/>
              <a:t>Rozvoj jemnej motoriky:</a:t>
            </a:r>
          </a:p>
          <a:p>
            <a:r>
              <a:rPr lang="sk-SK" sz="1800" dirty="0" smtClean="0"/>
              <a:t>trénovať prostredníctvom triedenia a navliekania korálikov, práce s plastelínou, </a:t>
            </a:r>
          </a:p>
          <a:p>
            <a:r>
              <a:rPr lang="sk-SK" sz="1800" dirty="0" smtClean="0"/>
              <a:t>uvoľňovanie zápästia pomocou rôznych riekaniek, kreslenia do piesku,</a:t>
            </a:r>
          </a:p>
          <a:p>
            <a:r>
              <a:rPr lang="sk-SK" sz="1800" dirty="0" smtClean="0"/>
              <a:t>využívame aj iné kresliace potreby ako pastelky a ceruzky.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5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Komunikácia s učiteľmi v </a:t>
            </a:r>
            <a:r>
              <a:rPr lang="sk-SK" dirty="0" err="1" smtClean="0"/>
              <a:t>mš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dirty="0" err="1" smtClean="0"/>
              <a:t>Dyslexiu</a:t>
            </a:r>
            <a:r>
              <a:rPr lang="sk-SK" sz="1800" dirty="0" smtClean="0"/>
              <a:t> nemožno diagnostikovať pred začatím školskej dochádzky, pretože je spojená s procesmi čítania a písania,</a:t>
            </a:r>
          </a:p>
          <a:p>
            <a:r>
              <a:rPr lang="sk-SK" sz="1800" dirty="0" smtClean="0"/>
              <a:t>určité náznaky sú však zreteľné väčšinou už v predškolskom veku</a:t>
            </a:r>
          </a:p>
          <a:p>
            <a:r>
              <a:rPr lang="sk-SK" sz="1800" dirty="0" smtClean="0"/>
              <a:t>deti môžu byť menej sústredené, menej zručné, </a:t>
            </a:r>
          </a:p>
          <a:p>
            <a:r>
              <a:rPr lang="sk-SK" sz="1800" dirty="0" smtClean="0"/>
              <a:t>môžu mať problémy s hrubou aj jemnou motorikou, alebo rečou,</a:t>
            </a:r>
          </a:p>
          <a:p>
            <a:r>
              <a:rPr lang="sk-SK" sz="1800" dirty="0" smtClean="0"/>
              <a:t>príznaky môžu byť zreteľné aj v kresbe.</a:t>
            </a:r>
          </a:p>
          <a:p>
            <a:endParaRPr lang="sk-SK" sz="1800" dirty="0" smtClean="0"/>
          </a:p>
          <a:p>
            <a:r>
              <a:rPr lang="sk-SK" sz="1800" b="1" i="1" u="sng" dirty="0" smtClean="0"/>
              <a:t>V predškolskom veku sa dá mnohé urobiť:</a:t>
            </a:r>
          </a:p>
          <a:p>
            <a:r>
              <a:rPr lang="sk-SK" sz="1800" dirty="0" smtClean="0"/>
              <a:t>Náprava prebieha väčšinou nenásilne pomocou hry, dieťa ani nepostrehne že ho niečo učíte,</a:t>
            </a:r>
          </a:p>
          <a:p>
            <a:r>
              <a:rPr lang="sk-SK" sz="1800" dirty="0" smtClean="0"/>
              <a:t>V tomto období je dieťa veľmi vnímavé, môžete mu pomôcť vytvoriť veľa návykov, ktoré mu neskôr uľahčia školskú dochádzku,</a:t>
            </a:r>
          </a:p>
          <a:p>
            <a:r>
              <a:rPr lang="sk-SK" sz="1800" dirty="0" smtClean="0"/>
              <a:t>Ideálne je ak si z pani učiteľky v MŠ vytvoríte spojenca, pokúsite sa ju zapojiť do toho čo s dieťaťom robíte.</a:t>
            </a:r>
          </a:p>
        </p:txBody>
      </p:sp>
    </p:spTree>
    <p:custDataLst>
      <p:tags r:id="rId1"/>
    </p:custDataLst>
  </p:cSld>
  <p:clrMapOvr>
    <a:masterClrMapping/>
  </p:clrMapOvr>
  <p:transition advTm="39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Kedy ísť do centra pedagogicko-psychologického poradenstva a prevencie </a:t>
            </a:r>
            <a:r>
              <a:rPr lang="sk-SK" dirty="0" err="1" smtClean="0"/>
              <a:t>cpppap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Požiadať o radu </a:t>
            </a:r>
            <a:r>
              <a:rPr lang="sk-SK" sz="1800" b="1" i="1" u="sng" dirty="0" err="1" smtClean="0"/>
              <a:t>CPPPaP</a:t>
            </a:r>
            <a:r>
              <a:rPr lang="sk-SK" sz="1800" b="1" i="1" u="sng" dirty="0" smtClean="0"/>
              <a:t> : </a:t>
            </a:r>
            <a:r>
              <a:rPr lang="sk-SK" sz="1800" dirty="0" smtClean="0"/>
              <a:t>môžu rodičia /</a:t>
            </a:r>
            <a:r>
              <a:rPr lang="sk-SK" sz="1800" i="1" dirty="0" smtClean="0"/>
              <a:t>zákonní zástupcovia</a:t>
            </a:r>
            <a:r>
              <a:rPr lang="sk-SK" sz="1800" dirty="0" smtClean="0"/>
              <a:t>/ žiaka ako aj škola a školské zariadenie.</a:t>
            </a:r>
          </a:p>
          <a:p>
            <a:r>
              <a:rPr lang="sk-SK" sz="1800" b="1" dirty="0" smtClean="0"/>
              <a:t>Poradenské služby v štátnych centrách </a:t>
            </a:r>
            <a:r>
              <a:rPr lang="sk-SK" sz="1800" b="1" dirty="0" err="1" smtClean="0"/>
              <a:t>CPPPaP</a:t>
            </a:r>
            <a:r>
              <a:rPr lang="sk-SK" sz="1800" b="1" dirty="0" smtClean="0"/>
              <a:t>  sú poskytované zdarma</a:t>
            </a:r>
          </a:p>
          <a:p>
            <a:r>
              <a:rPr lang="sk-SK" sz="1800" dirty="0" smtClean="0"/>
              <a:t>Podmienkou poskytnutia poradenskej služby je </a:t>
            </a:r>
            <a:r>
              <a:rPr lang="sk-SK" sz="1800" i="1" u="sng" dirty="0" smtClean="0"/>
              <a:t>písomný súhlas </a:t>
            </a:r>
            <a:r>
              <a:rPr lang="sk-SK" sz="1800" dirty="0" smtClean="0"/>
              <a:t>zákonných zástupcov neplnoletého žiaka</a:t>
            </a:r>
          </a:p>
          <a:p>
            <a:r>
              <a:rPr lang="sk-SK" sz="1800" i="1" u="sng" dirty="0" smtClean="0"/>
              <a:t>Nato aby sa rodičia obrátili na </a:t>
            </a:r>
            <a:r>
              <a:rPr lang="sk-SK" sz="1800" i="1" u="sng" dirty="0" err="1" smtClean="0"/>
              <a:t>CPPPaP</a:t>
            </a:r>
            <a:r>
              <a:rPr lang="sk-SK" sz="1800" i="1" u="sng" dirty="0" smtClean="0"/>
              <a:t> si môžu zvoliť dve cesty:</a:t>
            </a:r>
          </a:p>
          <a:p>
            <a:r>
              <a:rPr lang="sk-SK" sz="1800" dirty="0" smtClean="0"/>
              <a:t>Prvá je, keď centrum </a:t>
            </a:r>
            <a:r>
              <a:rPr lang="sk-SK" sz="1800" u="sng" dirty="0" smtClean="0"/>
              <a:t>oslovia sami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Druhá možnosť, </a:t>
            </a:r>
            <a:r>
              <a:rPr lang="sk-SK" sz="1800" u="sng" dirty="0" smtClean="0"/>
              <a:t>kedy oslovia centrum na základe odporúčania zo strany školy,</a:t>
            </a:r>
          </a:p>
          <a:p>
            <a:r>
              <a:rPr lang="sk-SK" sz="1800" dirty="0" smtClean="0"/>
              <a:t>Existujú aj </a:t>
            </a:r>
            <a:r>
              <a:rPr lang="sk-SK" sz="1800" b="1" dirty="0" smtClean="0"/>
              <a:t>súkromné</a:t>
            </a:r>
            <a:r>
              <a:rPr lang="sk-SK" sz="1800" dirty="0" smtClean="0"/>
              <a:t> poradenské centrá – </a:t>
            </a:r>
            <a:r>
              <a:rPr lang="sk-SK" sz="1800" b="1" dirty="0" smtClean="0"/>
              <a:t>tu však nie je starostlivosť ani vyšetrenie poskytovanie zdarma</a:t>
            </a:r>
            <a:endParaRPr lang="sk-SK" sz="1800" b="1" dirty="0"/>
          </a:p>
        </p:txBody>
      </p:sp>
    </p:spTree>
    <p:custDataLst>
      <p:tags r:id="rId1"/>
    </p:custDataLst>
  </p:cSld>
  <p:clrMapOvr>
    <a:masterClrMapping/>
  </p:clrMapOvr>
  <p:transition advTm="3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poradňu sa obráťte keď: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600" b="1" dirty="0" smtClean="0"/>
              <a:t>Uvažujete o odklade školskej dochádzky: </a:t>
            </a:r>
          </a:p>
          <a:p>
            <a:r>
              <a:rPr lang="sk-SK" sz="1600" dirty="0" smtClean="0"/>
              <a:t>pretože máte pocit, že vaše dieťa ešte nie je dostatočne vyvinuté v oblasti jemnej, hrubej motoriky, jednotlivých percepcii, emočnej zrelosti, sociálnych zručnostiach, alebo v rozvoji reči,</a:t>
            </a:r>
          </a:p>
          <a:p>
            <a:r>
              <a:rPr lang="sk-SK" sz="1600" dirty="0" smtClean="0"/>
              <a:t>je vaše dieťa v starostlivosti logopéda a ten odporúča zvážiť odklad povinnej školskej dochádzky na vývoji reči dieťaťa,</a:t>
            </a:r>
          </a:p>
          <a:p>
            <a:r>
              <a:rPr lang="sk-SK" sz="1600" dirty="0" smtClean="0"/>
              <a:t>vám to odporučí učiteľka v MŠ,</a:t>
            </a:r>
          </a:p>
          <a:p>
            <a:r>
              <a:rPr lang="sk-SK" sz="1600" dirty="0" smtClean="0"/>
              <a:t>má vaše dieťa problém s adaptáciou na kolektív,</a:t>
            </a:r>
          </a:p>
          <a:p>
            <a:r>
              <a:rPr lang="sk-SK" sz="1600" dirty="0" smtClean="0"/>
              <a:t>si uvedomujete problémy dieťaťa so správaním, či už voči dospelým, alebo rovesníkom,</a:t>
            </a:r>
          </a:p>
          <a:p>
            <a:r>
              <a:rPr lang="sk-SK" sz="1600" dirty="0" smtClean="0"/>
              <a:t>odklad sa odporúča zo zdravotných dôvodov odborný lekár /</a:t>
            </a:r>
            <a:r>
              <a:rPr lang="sk-SK" sz="1600" dirty="0" err="1" smtClean="0"/>
              <a:t>napr.pediater</a:t>
            </a:r>
            <a:r>
              <a:rPr lang="sk-SK" sz="1600" dirty="0" smtClean="0"/>
              <a:t>/,</a:t>
            </a:r>
          </a:p>
          <a:p>
            <a:r>
              <a:rPr lang="sk-SK" sz="1600" dirty="0" smtClean="0"/>
              <a:t>potrebujete pomoc s voľbou vhodnej školy pre vaše dieťa, ktoré je dlhodobo v starostlivosti odborného lekára, alebo klinického psychológa z dôvodu akéhokoľvek zdravotného znevýhodnenia /sluchového, zrakového, MP.../</a:t>
            </a:r>
          </a:p>
          <a:p>
            <a:r>
              <a:rPr lang="sk-SK" sz="1600" dirty="0" smtClean="0"/>
              <a:t>máte pocit, že vaše dieťa má mimoriadne nadanie,</a:t>
            </a:r>
          </a:p>
          <a:p>
            <a:endParaRPr lang="sk-SK" sz="1600" dirty="0"/>
          </a:p>
        </p:txBody>
      </p:sp>
      <p:pic>
        <p:nvPicPr>
          <p:cNvPr id="4" name="Obrázok 3" descr="Adaptácia dieťaťa v materskej škole « MS – Stolárs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219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poradňu sa obráťte keď: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sa vaše dieťa narodilo v období od 1.septembra do 31.decembra a vy chcete, aby nastúpilo v školskom roku, v ktorom dosiahne ešte len šesť rokov,</a:t>
            </a:r>
          </a:p>
          <a:p>
            <a:endParaRPr lang="sk-SK" sz="1800" dirty="0" smtClean="0"/>
          </a:p>
          <a:p>
            <a:r>
              <a:rPr lang="sk-SK" sz="1800" dirty="0" smtClean="0"/>
              <a:t>sa vaše dieťa narodilo v období od 1.januára do 30.júna a vy chcete, aby do školy nastúpilo v školskom roku, v ktorom dovŕši ešte len šesť rokov, dieťa nastupuje do školy v piatich rokoch,</a:t>
            </a:r>
          </a:p>
          <a:p>
            <a:endParaRPr lang="sk-SK" sz="1800" dirty="0" smtClean="0"/>
          </a:p>
          <a:p>
            <a:r>
              <a:rPr lang="sk-SK" sz="1800" dirty="0" smtClean="0"/>
              <a:t>v tomto prípade ale budete potrebovať ku kladnému rozhodnutiu riaditeľa školy ešte odporúčanie odborného lekára a klinického psychológa.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22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Odklad školskej dochádzky – </a:t>
            </a:r>
            <a:r>
              <a:rPr lang="sk-SK" sz="1300" dirty="0" smtClean="0"/>
              <a:t>/</a:t>
            </a:r>
            <a:r>
              <a:rPr lang="sk-SK" sz="1400" dirty="0" smtClean="0"/>
              <a:t>po novelizácii </a:t>
            </a:r>
            <a:r>
              <a:rPr lang="sk-SK" sz="1400" dirty="0" err="1" smtClean="0"/>
              <a:t>škols</a:t>
            </a:r>
            <a:r>
              <a:rPr lang="sk-SK" sz="1400" dirty="0" smtClean="0"/>
              <a:t>. zákona/ </a:t>
            </a:r>
            <a:r>
              <a:rPr lang="sk-SK" sz="3900" dirty="0" smtClean="0"/>
              <a:t>p</a:t>
            </a:r>
            <a:r>
              <a:rPr lang="sk-SK" dirty="0" smtClean="0"/>
              <a:t>redĺženie </a:t>
            </a:r>
            <a:r>
              <a:rPr lang="sk-SK" dirty="0" err="1" smtClean="0"/>
              <a:t>predprimárneho</a:t>
            </a:r>
            <a:r>
              <a:rPr lang="sk-SK" dirty="0" smtClean="0"/>
              <a:t> vzdelávania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b="1" i="1" u="sng" dirty="0" smtClean="0"/>
              <a:t>Rodič, ktorý sa rozhodne požiadať o odklad:</a:t>
            </a:r>
          </a:p>
          <a:p>
            <a:r>
              <a:rPr lang="sk-SK" sz="1800" dirty="0" smtClean="0"/>
              <a:t> žiada riaditeľa školy, do ktorej bolo dieťa prijaté pri zápise,</a:t>
            </a:r>
          </a:p>
          <a:p>
            <a:r>
              <a:rPr lang="sk-SK" sz="1800" dirty="0" smtClean="0"/>
              <a:t>k žiadosti musí priložiť </a:t>
            </a:r>
            <a:r>
              <a:rPr lang="sk-SK" sz="1800" i="1" u="sng" dirty="0" smtClean="0"/>
              <a:t>dve odporúčacie vyjadrenia:</a:t>
            </a:r>
          </a:p>
          <a:p>
            <a:r>
              <a:rPr lang="sk-SK" sz="1800" dirty="0" smtClean="0"/>
              <a:t>z príslušného zariadenia výchovného poradenstva a prevencie</a:t>
            </a:r>
          </a:p>
          <a:p>
            <a:r>
              <a:rPr lang="sk-SK" sz="1800" dirty="0" smtClean="0"/>
              <a:t>a všeobecného lekára pre deti a dorast,</a:t>
            </a:r>
          </a:p>
          <a:p>
            <a:endParaRPr lang="sk-SK" sz="1800" dirty="0" smtClean="0"/>
          </a:p>
          <a:p>
            <a:r>
              <a:rPr lang="sk-SK" sz="1800" b="1" dirty="0" smtClean="0"/>
              <a:t>Odkladom školskej dochádzky by však mala začať cielená príprava na vstup dieťaťa do školy</a:t>
            </a:r>
          </a:p>
          <a:p>
            <a:endParaRPr lang="sk-SK" sz="1800" b="1" dirty="0" smtClean="0"/>
          </a:p>
          <a:p>
            <a:r>
              <a:rPr lang="sk-SK" sz="1800" b="1" dirty="0" smtClean="0"/>
              <a:t>Nepodceňujte prípravu dieťaťa do 1.triedy.</a:t>
            </a:r>
          </a:p>
          <a:p>
            <a:endParaRPr lang="sk-SK" sz="1800" b="1" dirty="0" smtClean="0"/>
          </a:p>
          <a:p>
            <a:r>
              <a:rPr lang="sk-SK" sz="1800" dirty="0" smtClean="0"/>
              <a:t>Vyššie vymenované schopnosti a zručnosti nie sú všetky, ide iba o orientačný prehľad toho čo dieťa potrebuje vedieť skôr, ako sa začne učiť čítať, písať a počítať, aby ho táto činnosť bavila a bolo v nej úspešné.</a:t>
            </a:r>
          </a:p>
          <a:p>
            <a:endParaRPr lang="sk-SK" sz="1800" dirty="0" smtClean="0"/>
          </a:p>
        </p:txBody>
      </p:sp>
    </p:spTree>
    <p:custDataLst>
      <p:tags r:id="rId1"/>
    </p:custDataLst>
  </p:cSld>
  <p:clrMapOvr>
    <a:masterClrMapping/>
  </p:clrMapOvr>
  <p:transition advTm="3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Ďakujem za pozornosť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600" dirty="0" smtClean="0"/>
              <a:t>Zoznam použitej literatúry: </a:t>
            </a:r>
            <a:r>
              <a:rPr lang="sk-SK" sz="1600" dirty="0" err="1" smtClean="0"/>
              <a:t>Krejčová,L</a:t>
            </a:r>
            <a:r>
              <a:rPr lang="sk-SK" sz="1600" dirty="0" smtClean="0"/>
              <a:t>. – Hladíková, Z. a kol.: Vývinové poruchy učenia, 2018 ISBN 978-80-566-0760-2 </a:t>
            </a:r>
          </a:p>
          <a:p>
            <a:endParaRPr lang="sk-SK" sz="1600" dirty="0" smtClean="0"/>
          </a:p>
          <a:p>
            <a:r>
              <a:rPr lang="sk-SK" sz="1800" dirty="0" smtClean="0"/>
              <a:t>                                                                    Mgr. Jaroslava </a:t>
            </a:r>
            <a:r>
              <a:rPr lang="sk-SK" sz="1800" dirty="0" err="1" smtClean="0"/>
              <a:t>Nitraiová</a:t>
            </a:r>
            <a:endParaRPr lang="sk-SK" sz="18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sz="1800" dirty="0" smtClean="0"/>
          </a:p>
          <a:p>
            <a:endParaRPr lang="sk-SK" dirty="0"/>
          </a:p>
        </p:txBody>
      </p:sp>
      <p:pic>
        <p:nvPicPr>
          <p:cNvPr id="5" name="Obrázok 4" descr="POĎME SA SPOLU ZABÁVAŤ - Oficiálna stránka obce Nimnic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50720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PPPaP Trebišo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42148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66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Vývinové poruchy učenia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200" dirty="0" smtClean="0"/>
              <a:t>Je vhodné si </a:t>
            </a:r>
            <a:r>
              <a:rPr lang="sk-SK" sz="2200" dirty="0" err="1" smtClean="0"/>
              <a:t>upresniť</a:t>
            </a:r>
            <a:r>
              <a:rPr lang="sk-SK" sz="2200" dirty="0" smtClean="0"/>
              <a:t> čo spojením vývinové poruchy učenia máme na mysli</a:t>
            </a:r>
          </a:p>
          <a:p>
            <a:r>
              <a:rPr lang="sk-SK" sz="2200" u="sng" dirty="0" smtClean="0"/>
              <a:t>ide o kategóriu ťažkostí, ktorá zahŕňa:</a:t>
            </a:r>
          </a:p>
          <a:p>
            <a:endParaRPr lang="sk-SK" sz="2200" dirty="0" smtClean="0"/>
          </a:p>
          <a:p>
            <a:pPr>
              <a:buNone/>
            </a:pPr>
            <a:r>
              <a:rPr lang="sk-SK" sz="2200" b="1" dirty="0" smtClean="0"/>
              <a:t>                </a:t>
            </a:r>
            <a:r>
              <a:rPr lang="sk-SK" sz="2200" b="1" dirty="0" err="1" smtClean="0"/>
              <a:t>Dyslexiu</a:t>
            </a:r>
            <a:r>
              <a:rPr lang="sk-SK" sz="2200" b="1" dirty="0" smtClean="0"/>
              <a:t> – porucha čitateľských zručností </a:t>
            </a:r>
          </a:p>
          <a:p>
            <a:r>
              <a:rPr lang="sk-SK" sz="2200" dirty="0" smtClean="0"/>
              <a:t>  jedinec má veľké problémy naučiť sa čítať, </a:t>
            </a:r>
          </a:p>
          <a:p>
            <a:r>
              <a:rPr lang="sk-SK" sz="2200" dirty="0" smtClean="0"/>
              <a:t>  číta výrazne pomalšie ako jeho okolie,</a:t>
            </a:r>
          </a:p>
          <a:p>
            <a:r>
              <a:rPr lang="sk-SK" sz="2200" dirty="0" smtClean="0"/>
              <a:t>  nepamätá si čo čítal. </a:t>
            </a:r>
          </a:p>
          <a:p>
            <a:pPr>
              <a:buNone/>
            </a:pPr>
            <a:r>
              <a:rPr lang="sk-SK" sz="2200" b="1" dirty="0" smtClean="0"/>
              <a:t>               </a:t>
            </a:r>
          </a:p>
          <a:p>
            <a:pPr>
              <a:buNone/>
            </a:pPr>
            <a:r>
              <a:rPr lang="sk-SK" sz="2200" b="1" dirty="0" smtClean="0"/>
              <a:t>		</a:t>
            </a:r>
            <a:r>
              <a:rPr lang="sk-SK" sz="2200" b="1" dirty="0" err="1" smtClean="0"/>
              <a:t>Dysgrafia</a:t>
            </a:r>
            <a:r>
              <a:rPr lang="sk-SK" sz="2200" b="1" dirty="0" smtClean="0"/>
              <a:t> – porucha písomných zručností</a:t>
            </a:r>
          </a:p>
          <a:p>
            <a:r>
              <a:rPr lang="sk-SK" sz="2200" dirty="0" smtClean="0"/>
              <a:t>písmo jedinca s </a:t>
            </a:r>
            <a:r>
              <a:rPr lang="sk-SK" sz="2200" dirty="0" err="1" smtClean="0"/>
              <a:t>dysgrafiou</a:t>
            </a:r>
            <a:r>
              <a:rPr lang="sk-SK" sz="2200" dirty="0" smtClean="0"/>
              <a:t> je ťažko čitateľné,</a:t>
            </a:r>
          </a:p>
          <a:p>
            <a:r>
              <a:rPr lang="sk-SK" sz="2200" dirty="0" smtClean="0"/>
              <a:t>nácvik písania je veľmi problematický,</a:t>
            </a:r>
          </a:p>
          <a:p>
            <a:r>
              <a:rPr lang="sk-SK" sz="2200" dirty="0" smtClean="0"/>
              <a:t>problém so zapamätaním si všetkých tvarov písmen.</a:t>
            </a:r>
          </a:p>
          <a:p>
            <a:endParaRPr lang="sk-SK" sz="1400" dirty="0" smtClean="0"/>
          </a:p>
          <a:p>
            <a:pPr>
              <a:buNone/>
            </a:pPr>
            <a:r>
              <a:rPr lang="sk-SK" sz="1400" b="1" dirty="0" smtClean="0"/>
              <a:t> </a:t>
            </a:r>
            <a:endParaRPr lang="sk-SK" sz="1400" dirty="0" smtClean="0"/>
          </a:p>
          <a:p>
            <a:pPr>
              <a:buNone/>
            </a:pPr>
            <a:r>
              <a:rPr lang="sk-SK" sz="1400" dirty="0" smtClean="0"/>
              <a:t> </a:t>
            </a:r>
          </a:p>
          <a:p>
            <a:endParaRPr lang="sk-SK" dirty="0"/>
          </a:p>
        </p:txBody>
      </p:sp>
      <p:pic>
        <p:nvPicPr>
          <p:cNvPr id="4" name="Obrázok 3" descr="Zápis dětí do prvního ročníku – Základní škola Bluč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162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Vývinové poruchy učenia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r>
              <a:rPr lang="sk-SK" sz="2000" b="1" dirty="0" err="1" smtClean="0"/>
              <a:t>Dysortografia</a:t>
            </a:r>
            <a:r>
              <a:rPr lang="sk-SK" b="1" dirty="0" smtClean="0"/>
              <a:t> </a:t>
            </a:r>
            <a:r>
              <a:rPr lang="sk-SK" sz="1800" b="1" dirty="0" smtClean="0"/>
              <a:t>– porucha písomného prejavu v zmysle aplikácie</a:t>
            </a:r>
          </a:p>
          <a:p>
            <a:pPr>
              <a:buNone/>
            </a:pPr>
            <a:r>
              <a:rPr lang="sk-SK" sz="1800" b="1" dirty="0" smtClean="0"/>
              <a:t>                              gramatických pravidiel a správneho zápisu slov</a:t>
            </a:r>
          </a:p>
          <a:p>
            <a:pPr>
              <a:buNone/>
            </a:pPr>
            <a:endParaRPr lang="sk-SK" sz="1800" b="1" dirty="0" smtClean="0"/>
          </a:p>
          <a:p>
            <a:r>
              <a:rPr lang="sk-SK" sz="1800" dirty="0" smtClean="0"/>
              <a:t>texty sú plné chýb, vynecháva písmená, chýbajúca diakritika,</a:t>
            </a:r>
          </a:p>
          <a:p>
            <a:r>
              <a:rPr lang="sk-SK" sz="1800" dirty="0" smtClean="0"/>
              <a:t>zámeny znelých a neznelých spoluhlások, tvrdých mäkkých slabík,</a:t>
            </a:r>
          </a:p>
          <a:p>
            <a:r>
              <a:rPr lang="sk-SK" sz="1800" dirty="0" smtClean="0"/>
              <a:t>skomolené slová, nesprávne aplikované gramatické pravidlá,</a:t>
            </a:r>
          </a:p>
          <a:p>
            <a:pPr>
              <a:buNone/>
            </a:pPr>
            <a:endParaRPr lang="sk-SK" sz="1800" b="1" dirty="0" smtClean="0"/>
          </a:p>
          <a:p>
            <a:pPr>
              <a:buNone/>
            </a:pPr>
            <a:r>
              <a:rPr lang="sk-SK" sz="2000" b="1" dirty="0" err="1" smtClean="0"/>
              <a:t>Dyskalkúlia</a:t>
            </a:r>
            <a:r>
              <a:rPr lang="sk-SK" sz="1800" b="1" dirty="0" smtClean="0"/>
              <a:t> – porucha matematických zručností</a:t>
            </a:r>
          </a:p>
          <a:p>
            <a:r>
              <a:rPr lang="sk-SK" sz="1800" dirty="0" smtClean="0"/>
              <a:t>problematické je porozumenie číslam, množstvu, </a:t>
            </a:r>
          </a:p>
          <a:p>
            <a:r>
              <a:rPr lang="sk-SK" sz="1800" dirty="0" smtClean="0"/>
              <a:t>číselnému radu a desiatkovej sústave,  </a:t>
            </a:r>
          </a:p>
          <a:p>
            <a:endParaRPr lang="sk-SK" dirty="0"/>
          </a:p>
        </p:txBody>
      </p:sp>
      <p:pic>
        <p:nvPicPr>
          <p:cNvPr id="4" name="Obrázok 3" descr="Zš Prachov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25717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6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Vývinové poruchy učenia  - </a:t>
            </a:r>
            <a:r>
              <a:rPr lang="sk-SK" dirty="0" err="1" smtClean="0"/>
              <a:t>vpu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sz="1800" dirty="0" smtClean="0"/>
          </a:p>
          <a:p>
            <a:pPr>
              <a:lnSpc>
                <a:spcPct val="150000"/>
              </a:lnSpc>
            </a:pPr>
            <a:r>
              <a:rPr lang="sk-SK" sz="1800" dirty="0" smtClean="0"/>
              <a:t>Dnes už vieme, že VPU sú pravdepodobne spôsobené drobnými nedostatkami v CNS a súvisia s jazykovými a rečovými zručnosťami,</a:t>
            </a:r>
          </a:p>
          <a:p>
            <a:pPr>
              <a:lnSpc>
                <a:spcPct val="150000"/>
              </a:lnSpc>
            </a:pPr>
            <a:r>
              <a:rPr lang="sk-SK" sz="1800" dirty="0" smtClean="0"/>
              <a:t>VPU znamenajú celoživotné ťažkostí,</a:t>
            </a:r>
          </a:p>
          <a:p>
            <a:pPr>
              <a:lnSpc>
                <a:spcPct val="150000"/>
              </a:lnSpc>
            </a:pPr>
            <a:r>
              <a:rPr lang="sk-SK" sz="1800" dirty="0" smtClean="0"/>
              <a:t>intenzívna práca v školskom veku a osvojenie si vhodných študijných zručností, vhodných mechanizmov práce pri výkone profesie sú cestami k výraznému zníženiu všetkých ťažkostí,</a:t>
            </a:r>
          </a:p>
          <a:p>
            <a:pPr>
              <a:lnSpc>
                <a:spcPct val="150000"/>
              </a:lnSpc>
            </a:pPr>
            <a:endParaRPr lang="sk-SK" sz="1800" dirty="0"/>
          </a:p>
        </p:txBody>
      </p:sp>
      <p:pic>
        <p:nvPicPr>
          <p:cNvPr id="4" name="Obrázok 3" descr="Vektor Kreslené děti čtení knihy a sedí na abecedu bloky #67088311 |  fotobanka Fotky&amp;F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929198"/>
            <a:ext cx="52149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Predškolský vek </a:t>
            </a:r>
            <a:br>
              <a:rPr lang="sk-SK" dirty="0" smtClean="0"/>
            </a:br>
            <a:r>
              <a:rPr lang="sk-SK" dirty="0" smtClean="0"/>
              <a:t>Rozprávame sa s deťmi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V detstve sa vytvára väčšina osobnostných rysov človeka,</a:t>
            </a:r>
          </a:p>
          <a:p>
            <a:r>
              <a:rPr lang="sk-SK" sz="1800" dirty="0" smtClean="0"/>
              <a:t>v predškolskom veku je vplyv rodiny, samozrejme, najväčší,</a:t>
            </a:r>
          </a:p>
          <a:p>
            <a:r>
              <a:rPr lang="sk-SK" sz="1800" dirty="0" smtClean="0"/>
              <a:t>dieťa trávi prevažnú časť svojho času s rodičmi, prarodičmi a to je ideálny čas na jeho formovanie,</a:t>
            </a:r>
          </a:p>
          <a:p>
            <a:r>
              <a:rPr lang="sk-SK" sz="1800" b="1" dirty="0" smtClean="0"/>
              <a:t>To platí pre všetky deti, či už majú nejaké ťažkosti alebo nie.</a:t>
            </a:r>
          </a:p>
          <a:p>
            <a:pPr>
              <a:buNone/>
            </a:pPr>
            <a:r>
              <a:rPr lang="sk-SK" sz="1800" b="1" dirty="0" smtClean="0"/>
              <a:t>	</a:t>
            </a:r>
          </a:p>
          <a:p>
            <a:pPr>
              <a:buNone/>
            </a:pPr>
            <a:r>
              <a:rPr lang="sk-SK" sz="1800" b="1" dirty="0" smtClean="0"/>
              <a:t>	Rozprávanie:</a:t>
            </a:r>
          </a:p>
          <a:p>
            <a:r>
              <a:rPr lang="sk-SK" sz="1800" dirty="0" smtClean="0"/>
              <a:t>Je činnosť, ktorú s dieťaťom robíme od prvých chvíľ jeho života,</a:t>
            </a:r>
          </a:p>
          <a:p>
            <a:r>
              <a:rPr lang="sk-SK" sz="1800" dirty="0" smtClean="0"/>
              <a:t>najprv sa maznáme, vysvetľujeme mu a ukazujeme okolitý svet,</a:t>
            </a:r>
          </a:p>
          <a:p>
            <a:r>
              <a:rPr lang="sk-SK" sz="1800" dirty="0" smtClean="0"/>
              <a:t>hneď ako začne rozprávať, zapájame ho do diskusie, </a:t>
            </a:r>
          </a:p>
          <a:p>
            <a:r>
              <a:rPr lang="sk-SK" sz="1800" dirty="0" smtClean="0"/>
              <a:t>snažíme sa mu čítaním aj rozprávaním rozširovať slovnú zásobu a jeho vyjadrovacie schopnosti.</a:t>
            </a:r>
          </a:p>
          <a:p>
            <a:endParaRPr lang="sk-SK" sz="1800" dirty="0"/>
          </a:p>
        </p:txBody>
      </p:sp>
      <p:pic>
        <p:nvPicPr>
          <p:cNvPr id="4" name="Obrázok 3" descr="Vektor Kreslené děti čtení knihy #63519645 | fotobanka Fotky&amp;F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2552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2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Pozor, dieťa sa učí predovšetkým napodobňovaním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dirty="0" smtClean="0"/>
              <a:t>Rodičia majú často pomerne jasné predstavy o výchove svojich detí, ale sami sa v súlade s nimi príliš nesprávajú,</a:t>
            </a:r>
          </a:p>
          <a:p>
            <a:pPr>
              <a:lnSpc>
                <a:spcPct val="150000"/>
              </a:lnSpc>
            </a:pPr>
            <a:r>
              <a:rPr lang="sk-SK" sz="1800" dirty="0" smtClean="0"/>
              <a:t>sotva môžu naučiť svoje dieťa niečo, čo sami nerobia,</a:t>
            </a:r>
          </a:p>
          <a:p>
            <a:pPr>
              <a:lnSpc>
                <a:spcPct val="150000"/>
              </a:lnSpc>
            </a:pPr>
            <a:r>
              <a:rPr lang="sk-SK" sz="1800" b="1" i="1" u="sng" dirty="0" smtClean="0"/>
              <a:t>Na dieťa majú najväčší vplyv bežné činnosti:</a:t>
            </a:r>
            <a:endParaRPr lang="sk-SK" sz="1800" b="1" dirty="0" smtClean="0"/>
          </a:p>
          <a:p>
            <a:pPr>
              <a:lnSpc>
                <a:spcPct val="150000"/>
              </a:lnSpc>
            </a:pPr>
            <a:r>
              <a:rPr lang="sk-SK" sz="1800" dirty="0" smtClean="0"/>
              <a:t>na rozprávanie je potrebné vytvoriť vhodnú atmosféru</a:t>
            </a:r>
          </a:p>
          <a:p>
            <a:pPr>
              <a:lnSpc>
                <a:spcPct val="150000"/>
              </a:lnSpc>
            </a:pPr>
            <a:r>
              <a:rPr lang="sk-SK" sz="1800" dirty="0" smtClean="0"/>
              <a:t>najviac sa dozviete keď sa budete pýtať otvorenými otázkami: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/>
              <a:t>„Kde ste boli s babičkou?, Na čo ste sa hrali s Aničkou?“</a:t>
            </a:r>
          </a:p>
          <a:p>
            <a:pPr>
              <a:lnSpc>
                <a:spcPct val="150000"/>
              </a:lnSpc>
            </a:pPr>
            <a:endParaRPr lang="sk-SK" sz="1800" i="1" dirty="0" smtClean="0"/>
          </a:p>
          <a:p>
            <a:pPr>
              <a:lnSpc>
                <a:spcPct val="150000"/>
              </a:lnSpc>
            </a:pPr>
            <a:r>
              <a:rPr lang="sk-SK" sz="1800" dirty="0" smtClean="0"/>
              <a:t>Deti s VPÚ mávajú často oslabený jazykový cit a verbálne vyjadrovanie, </a:t>
            </a:r>
            <a:r>
              <a:rPr lang="sk-SK" sz="1800" b="1" i="1" u="sng" dirty="0" smtClean="0"/>
              <a:t>treba ich preto k rozprávaniu povzbudzovať!</a:t>
            </a:r>
            <a:endParaRPr lang="sk-SK" b="1" i="1" u="sng" dirty="0"/>
          </a:p>
        </p:txBody>
      </p:sp>
    </p:spTree>
    <p:custDataLst>
      <p:tags r:id="rId1"/>
    </p:custData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Varovné signály VPU v predškolskom veku – logopedické ťažkosti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i="1" u="sng" dirty="0" smtClean="0"/>
              <a:t>Rôznorodé </a:t>
            </a:r>
            <a:r>
              <a:rPr lang="sk-SK" sz="1800" b="1" i="1" u="sng" dirty="0" smtClean="0"/>
              <a:t>logopedické ťažkosti – výraznejšie logopedické problémy:</a:t>
            </a:r>
            <a:endParaRPr lang="sk-SK" sz="1800" i="1" u="sng" dirty="0" smtClean="0"/>
          </a:p>
          <a:p>
            <a:r>
              <a:rPr lang="sk-SK" sz="1800" dirty="0" smtClean="0"/>
              <a:t>kedy má dieťa dlhodobé ťažkosti s nácvikom výslovnosti rôznych hlások, alebo sa mu nedarí reč správne uchopiť,</a:t>
            </a:r>
          </a:p>
          <a:p>
            <a:r>
              <a:rPr lang="sk-SK" sz="1800" dirty="0" smtClean="0"/>
              <a:t>ťažko sa učí nové slová, robí chyby vo výslovnosti,</a:t>
            </a:r>
          </a:p>
          <a:p>
            <a:r>
              <a:rPr lang="sk-SK" sz="1800" dirty="0" smtClean="0"/>
              <a:t>v reči sa objavujú rôzne nesprávne výrazy, gramatické chyby /</a:t>
            </a:r>
            <a:r>
              <a:rPr lang="sk-SK" sz="1600" dirty="0" smtClean="0"/>
              <a:t>dieťa nevie právne použiť tvar slova v príslušnom páde, v množnom čísle, v správnej osobe, nepoužije predložku a pod./</a:t>
            </a:r>
          </a:p>
          <a:p>
            <a:r>
              <a:rPr lang="sk-SK" sz="1800" b="1" i="1" u="sng" dirty="0" smtClean="0"/>
              <a:t>Ťažkosti s uvedomením si hlások v slovách – fonematické uvedomovanie:</a:t>
            </a:r>
          </a:p>
          <a:p>
            <a:r>
              <a:rPr lang="sk-SK" sz="1600" dirty="0" smtClean="0"/>
              <a:t>Pred nástupom do školy by mali deti bezpečne zvládať slabikovanie a identifikáciu niektorých hlások v slovách /prvá, posledná, vedieť povedať, že niektorú hlásku v slove nepočujú, aj keď nevedia presne určiť kde sa nachádza. </a:t>
            </a:r>
          </a:p>
          <a:p>
            <a:r>
              <a:rPr lang="sk-SK" sz="1800" b="1" dirty="0" smtClean="0"/>
              <a:t>Ak dieťa v tomto období žiadnu z uvedených zručností nezvláda, dá sa to považovať za jeden z varovných signálov!</a:t>
            </a:r>
            <a:endParaRPr lang="sk-SK" sz="1800" b="1" dirty="0"/>
          </a:p>
        </p:txBody>
      </p:sp>
      <p:pic>
        <p:nvPicPr>
          <p:cNvPr id="4" name="Obrázok 3" descr="Detail klubu Škola je super!!! | Detský portál Rexí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928670"/>
            <a:ext cx="15001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Varovné signály VPU v predškolskom veku – zraková percepcia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Okrem toho, čo počujeme, je pre nácvik čítania a písania je </a:t>
            </a:r>
          </a:p>
          <a:p>
            <a:r>
              <a:rPr lang="sk-SK" sz="1800" b="1" dirty="0" smtClean="0"/>
              <a:t>dôležité aj to, čo vidíme:</a:t>
            </a:r>
          </a:p>
          <a:p>
            <a:r>
              <a:rPr lang="sk-SK" sz="1800" b="1" i="1" u="sng" dirty="0" smtClean="0"/>
              <a:t>zraková percepcia - </a:t>
            </a:r>
            <a:r>
              <a:rPr lang="sk-SK" sz="1800" dirty="0" smtClean="0"/>
              <a:t>sa postupne rozvíja a zdokonaľuje v detskom veku,</a:t>
            </a:r>
          </a:p>
          <a:p>
            <a:r>
              <a:rPr lang="sk-SK" sz="1800" b="1" i="1" u="sng" dirty="0" smtClean="0"/>
              <a:t>V čase nástupu do školy by dieťa malo dokázať:</a:t>
            </a:r>
          </a:p>
          <a:p>
            <a:r>
              <a:rPr lang="sk-SK" sz="1800" dirty="0" smtClean="0"/>
              <a:t>určiť odlišnosť podobných tvarov či obrazcov,</a:t>
            </a:r>
          </a:p>
          <a:p>
            <a:r>
              <a:rPr lang="sk-SK" sz="1800" dirty="0" smtClean="0"/>
              <a:t>malo by vedieť identifikovať, čo je na obrázku dôležité a čo je v pozadí,</a:t>
            </a:r>
          </a:p>
          <a:p>
            <a:r>
              <a:rPr lang="sk-SK" sz="1800" dirty="0" smtClean="0"/>
              <a:t>malo by vedieť nájsť zhodné obrazce či obrázky medzi mnohými podobnými.</a:t>
            </a:r>
          </a:p>
          <a:p>
            <a:endParaRPr lang="sk-SK" sz="1800" dirty="0" smtClean="0"/>
          </a:p>
        </p:txBody>
      </p:sp>
      <p:pic>
        <p:nvPicPr>
          <p:cNvPr id="4" name="Obrázok 3" descr="Zameranie škol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857760"/>
            <a:ext cx="3343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Varovné signály VPU v predškolskom veku – </a:t>
            </a:r>
            <a:r>
              <a:rPr lang="sk-SK" dirty="0" err="1" smtClean="0"/>
              <a:t>Predčíselné</a:t>
            </a:r>
            <a:r>
              <a:rPr lang="sk-SK" dirty="0" smtClean="0"/>
              <a:t> predstavy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Pre nácvik počítania je dôležité, že deti vedia určiť:</a:t>
            </a:r>
          </a:p>
          <a:p>
            <a:r>
              <a:rPr lang="sk-SK" sz="1800" dirty="0" smtClean="0"/>
              <a:t>čo je väčšie a menšie,</a:t>
            </a:r>
          </a:p>
          <a:p>
            <a:r>
              <a:rPr lang="sk-SK" sz="1800" dirty="0" smtClean="0"/>
              <a:t>dlhšie a kratšie,</a:t>
            </a:r>
          </a:p>
          <a:p>
            <a:r>
              <a:rPr lang="sk-SK" sz="1800" dirty="0" smtClean="0"/>
              <a:t>poznať názvy niektorých základných geometrických tvarov, akými sú kruh, štvorec, trojuholník, obdĺžnik,</a:t>
            </a:r>
          </a:p>
          <a:p>
            <a:endParaRPr lang="sk-SK" sz="1800" dirty="0" smtClean="0"/>
          </a:p>
          <a:p>
            <a:r>
              <a:rPr lang="sk-SK" sz="1800" b="1" i="1" u="sng" dirty="0" smtClean="0"/>
              <a:t>Toto všetko býva označované ako </a:t>
            </a:r>
            <a:r>
              <a:rPr lang="sk-SK" sz="1800" b="1" i="1" u="sng" dirty="0" err="1" smtClean="0"/>
              <a:t>predčíselné</a:t>
            </a:r>
            <a:r>
              <a:rPr lang="sk-SK" sz="1800" b="1" i="1" u="sng" dirty="0" smtClean="0"/>
              <a:t> predstavy :</a:t>
            </a:r>
          </a:p>
          <a:p>
            <a:r>
              <a:rPr lang="sk-SK" sz="1800" dirty="0" smtClean="0"/>
              <a:t>ak vidíme, že dieťa v uvedených zručností tápe, je s ním potrebné začať cielene trénovať,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24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2.9|2.4|2.4|4.3|2.5|2.2|2.6|2.2|2.1|2.6|2.5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3.2|4.8|3.4|3.1|3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4|2.9|3|6.6|3.1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4.3|4.6|6|3.2|4.6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5|3.3|3.8|3.2|3.5|3|3.1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|3.8|4.4|3.9|3.4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2|6.9|5.3|3.6|3.5|3.8|3.4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3.8|3.5|3.3|3.4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3.4|3.1|2.9|3.3|3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1|3.3|3.2|2.2|2.2|3.3|3.6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6|3.6|2.9|2.9|3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3.7|3|7.1|4.2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2.9|3.9|3.1|3.3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9|2.5|4.9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2.7|3.5|6.5|3.3|3.5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1037</TotalTime>
  <Words>1783</Words>
  <Application>Microsoft Office PowerPoint</Application>
  <PresentationFormat>Prezentácia na obrazovke (4:3)</PresentationFormat>
  <Paragraphs>187</Paragraphs>
  <Slides>19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Calibri</vt:lpstr>
      <vt:lpstr>Century Schoolbook</vt:lpstr>
      <vt:lpstr>Wingdings</vt:lpstr>
      <vt:lpstr>Wingdings 2</vt:lpstr>
      <vt:lpstr>Arkáda</vt:lpstr>
      <vt:lpstr>Vývinové poruchy učenia  rady pre rodičov a učiteľov Predškolský vek – rodina  1.Časť</vt:lpstr>
      <vt:lpstr>Vývinové poruchy učenia</vt:lpstr>
      <vt:lpstr>Vývinové poruchy učenia</vt:lpstr>
      <vt:lpstr>Vývinové poruchy učenia  - vpu</vt:lpstr>
      <vt:lpstr>Predškolský vek  Rozprávame sa s deťmi </vt:lpstr>
      <vt:lpstr>Pozor, dieťa sa učí predovšetkým napodobňovaním</vt:lpstr>
      <vt:lpstr>Varovné signály VPU v predškolskom veku – logopedické ťažkosti</vt:lpstr>
      <vt:lpstr>Varovné signály VPU v predškolskom veku – zraková percepcia</vt:lpstr>
      <vt:lpstr>Varovné signály VPU v predškolskom veku – Predčíselné predstavy</vt:lpstr>
      <vt:lpstr>Varovné signály VPU v predškolskom veku – pri kreslení a zapamätávaní</vt:lpstr>
      <vt:lpstr>Domáca príprava do školy v predškolskom veku</vt:lpstr>
      <vt:lpstr>Domáca príprava do školy v predškolskom veku</vt:lpstr>
      <vt:lpstr>Domáca príprava do školy v predškolskom veku</vt:lpstr>
      <vt:lpstr>Komunikácia s učiteľmi v mš</vt:lpstr>
      <vt:lpstr>Kedy ísť do centra pedagogicko-psychologického poradenstva a prevencie cpppap</vt:lpstr>
      <vt:lpstr>Na poradňu sa obráťte keď:</vt:lpstr>
      <vt:lpstr>Na poradňu sa obráťte keď:</vt:lpstr>
      <vt:lpstr>Odklad školskej dochádzky – /po novelizácii škols. zákona/ predĺženie predprimárneho vzdelávania</vt:lpstr>
      <vt:lpstr>                 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Používateľ systému Windows</cp:lastModifiedBy>
  <cp:revision>127</cp:revision>
  <dcterms:created xsi:type="dcterms:W3CDTF">2021-02-01T10:47:47Z</dcterms:created>
  <dcterms:modified xsi:type="dcterms:W3CDTF">2021-03-15T23:36:43Z</dcterms:modified>
</cp:coreProperties>
</file>