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95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89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5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0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92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8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87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7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3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C84B37B-6F1E-4026-ACE5-49BB4FF7F8E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ACC6758-8DDA-472E-9E41-58C17DB6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0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Narušená</a:t>
            </a:r>
            <a:r>
              <a:rPr lang="en-US" b="1" dirty="0" smtClean="0"/>
              <a:t> </a:t>
            </a:r>
            <a:r>
              <a:rPr lang="en-US" b="1" dirty="0" err="1" smtClean="0"/>
              <a:t>komunikačná</a:t>
            </a:r>
            <a:r>
              <a:rPr lang="en-US" b="1" dirty="0" smtClean="0"/>
              <a:t> </a:t>
            </a:r>
            <a:r>
              <a:rPr lang="en-US" b="1" dirty="0" err="1" smtClean="0"/>
              <a:t>schopnosť</a:t>
            </a:r>
            <a:r>
              <a:rPr lang="en-US" b="1" dirty="0" smtClean="0"/>
              <a:t> u </a:t>
            </a:r>
            <a:r>
              <a:rPr lang="en-US" b="1" dirty="0" err="1" smtClean="0"/>
              <a:t>detí</a:t>
            </a:r>
            <a:r>
              <a:rPr lang="en-US" b="1" dirty="0" smtClean="0"/>
              <a:t> </a:t>
            </a:r>
            <a:r>
              <a:rPr lang="en-US" b="1" dirty="0" err="1" smtClean="0"/>
              <a:t>predškolského</a:t>
            </a:r>
            <a:r>
              <a:rPr lang="en-US" b="1" dirty="0" smtClean="0"/>
              <a:t> </a:t>
            </a:r>
            <a:r>
              <a:rPr lang="en-US" b="1" dirty="0" err="1" smtClean="0"/>
              <a:t>veku</a:t>
            </a:r>
            <a:endParaRPr lang="en-US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CPPPaP</a:t>
            </a:r>
            <a:r>
              <a:rPr lang="en-US" dirty="0" smtClean="0"/>
              <a:t> </a:t>
            </a:r>
            <a:r>
              <a:rPr lang="en-US" dirty="0" err="1" smtClean="0"/>
              <a:t>Trebišov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5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Prejavy </a:t>
            </a:r>
            <a:r>
              <a:rPr lang="sk-SK" b="1" dirty="0" err="1"/>
              <a:t>dyslálie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k-SK" b="1" dirty="0"/>
              <a:t>vynechávanie hlások (eliminácia)- </a:t>
            </a:r>
            <a:r>
              <a:rPr lang="sk-SK" dirty="0"/>
              <a:t>dieťa vynechá problematickú hlásku, napr. povie </a:t>
            </a:r>
            <a:r>
              <a:rPr lang="sk-SK" i="1" dirty="0" err="1"/>
              <a:t>koále</a:t>
            </a:r>
            <a:r>
              <a:rPr lang="sk-SK" i="1" dirty="0"/>
              <a:t> </a:t>
            </a:r>
            <a:r>
              <a:rPr lang="sk-SK" dirty="0"/>
              <a:t>namiesto korále.</a:t>
            </a:r>
            <a:endParaRPr lang="en-US" dirty="0"/>
          </a:p>
          <a:p>
            <a:pPr lvl="0"/>
            <a:r>
              <a:rPr lang="sk-SK" b="1" dirty="0"/>
              <a:t>zamieňanie alebo nahradzovanie hlások ( substitúcia)- </a:t>
            </a:r>
            <a:r>
              <a:rPr lang="sk-SK" dirty="0"/>
              <a:t>dieťa zamení alebo nahradí problematickú hlásku. </a:t>
            </a:r>
            <a:r>
              <a:rPr lang="sk-SK" i="1" dirty="0" err="1"/>
              <a:t>kolále</a:t>
            </a:r>
            <a:r>
              <a:rPr lang="sk-SK" dirty="0"/>
              <a:t>– korále.</a:t>
            </a:r>
            <a:endParaRPr lang="en-US" dirty="0"/>
          </a:p>
          <a:p>
            <a:pPr lvl="0"/>
            <a:r>
              <a:rPr lang="sk-SK" b="1" dirty="0"/>
              <a:t>,,prevracanie“ hlások (transpozícia)- </a:t>
            </a:r>
            <a:r>
              <a:rPr lang="sk-SK" dirty="0"/>
              <a:t>dieťa vymení, prevráti dve hlásky v slove. </a:t>
            </a:r>
            <a:r>
              <a:rPr lang="sk-SK" i="1" dirty="0" err="1"/>
              <a:t>koláre</a:t>
            </a:r>
            <a:r>
              <a:rPr lang="sk-SK" dirty="0"/>
              <a:t>– korále</a:t>
            </a:r>
            <a:endParaRPr lang="en-US" dirty="0"/>
          </a:p>
          <a:p>
            <a:pPr lvl="0"/>
            <a:r>
              <a:rPr lang="sk-SK" b="1" dirty="0"/>
              <a:t>opakovanie hlások alebo slabík (</a:t>
            </a:r>
            <a:r>
              <a:rPr lang="sk-SK" b="1" dirty="0" err="1"/>
              <a:t>reduplikácia</a:t>
            </a:r>
            <a:r>
              <a:rPr lang="sk-SK" b="1" dirty="0"/>
              <a:t>)- </a:t>
            </a:r>
            <a:r>
              <a:rPr lang="sk-SK" dirty="0"/>
              <a:t>dieťa opakuje hlásku, alebo </a:t>
            </a:r>
            <a:r>
              <a:rPr lang="sk-SK" dirty="0" err="1"/>
              <a:t>slabik</a:t>
            </a:r>
            <a:r>
              <a:rPr lang="sk-SK" dirty="0"/>
              <a:t>, prípadne ju zdvojí, napr. miesto korále povie </a:t>
            </a:r>
            <a:r>
              <a:rPr lang="sk-SK" i="1" dirty="0" err="1"/>
              <a:t>koráre</a:t>
            </a:r>
            <a:r>
              <a:rPr lang="sk-SK" dirty="0"/>
              <a:t>.</a:t>
            </a:r>
            <a:endParaRPr lang="en-US" dirty="0"/>
          </a:p>
          <a:p>
            <a:pPr lvl="0"/>
            <a:r>
              <a:rPr lang="sk-SK" b="1" dirty="0"/>
              <a:t>vloženie hlások- </a:t>
            </a:r>
            <a:r>
              <a:rPr lang="sk-SK" dirty="0"/>
              <a:t>dieťa do stredu slova vloží hlásku, ktorá tam nepatrí. </a:t>
            </a:r>
            <a:r>
              <a:rPr lang="sk-SK" i="1" dirty="0" err="1"/>
              <a:t>khorále</a:t>
            </a:r>
            <a:r>
              <a:rPr lang="sk-SK" dirty="0"/>
              <a:t>– korále.</a:t>
            </a:r>
            <a:endParaRPr lang="en-US" dirty="0"/>
          </a:p>
          <a:p>
            <a:pPr lvl="0"/>
            <a:r>
              <a:rPr lang="sk-SK" b="1" dirty="0"/>
              <a:t>nepresné vyslovovanie (</a:t>
            </a:r>
            <a:r>
              <a:rPr lang="sk-SK" b="1" dirty="0" err="1"/>
              <a:t>distorzia</a:t>
            </a:r>
            <a:r>
              <a:rPr lang="sk-SK" b="1" dirty="0"/>
              <a:t>)- </a:t>
            </a:r>
            <a:r>
              <a:rPr lang="sk-SK" dirty="0"/>
              <a:t>dieťa chybne vyslovuje niektorú hlásku/y, teda nevynecháva ani nezamieňa, ale chybne ju vyslovuje. Hovoríme už o </a:t>
            </a:r>
            <a:r>
              <a:rPr lang="sk-SK" dirty="0" err="1"/>
              <a:t>dyslálií</a:t>
            </a:r>
            <a:r>
              <a:rPr lang="sk-SK" dirty="0"/>
              <a:t> v užšom  zmysle, ide o najťažší typ príznakov a konkrétne napr. o </a:t>
            </a:r>
            <a:r>
              <a:rPr lang="sk-SK" b="1" dirty="0" err="1"/>
              <a:t>lambdacizmus</a:t>
            </a:r>
            <a:r>
              <a:rPr lang="sk-SK" b="1" dirty="0"/>
              <a:t> (nesprávne vyslovovanie hlásky L</a:t>
            </a:r>
            <a:r>
              <a:rPr lang="sk-SK" dirty="0"/>
              <a:t> ) či </a:t>
            </a:r>
            <a:r>
              <a:rPr lang="sk-SK" dirty="0" err="1"/>
              <a:t>sigmatizmus</a:t>
            </a:r>
            <a:r>
              <a:rPr lang="sk-SK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6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Možné dôsledky </a:t>
            </a:r>
            <a:r>
              <a:rPr lang="sk-SK" b="1" dirty="0" err="1"/>
              <a:t>dyslálie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/>
              <a:t>Dyslália</a:t>
            </a:r>
            <a:r>
              <a:rPr lang="sk-SK" dirty="0"/>
              <a:t> sa môže premietnuť do niektorých symptómov ŠPU. </a:t>
            </a:r>
            <a:endParaRPr lang="en-US" dirty="0" smtClean="0"/>
          </a:p>
          <a:p>
            <a:r>
              <a:rPr lang="sk-SK" dirty="0" smtClean="0"/>
              <a:t>Ak </a:t>
            </a:r>
            <a:r>
              <a:rPr lang="sk-SK" dirty="0"/>
              <a:t>je príčinou </a:t>
            </a:r>
            <a:r>
              <a:rPr lang="sk-SK" dirty="0" err="1"/>
              <a:t>dyslálie</a:t>
            </a:r>
            <a:r>
              <a:rPr lang="sk-SK" dirty="0"/>
              <a:t> nedostatočná sluchová diferenciácie, objavia sa symptómy pri písaní. </a:t>
            </a:r>
            <a:endParaRPr lang="en-US" dirty="0" smtClean="0"/>
          </a:p>
          <a:p>
            <a:r>
              <a:rPr lang="sk-SK" dirty="0" smtClean="0"/>
              <a:t>Ak </a:t>
            </a:r>
            <a:r>
              <a:rPr lang="sk-SK" dirty="0"/>
              <a:t>nerozlišuje s- š, pri písaní ich môže meniť. </a:t>
            </a:r>
            <a:endParaRPr lang="en-US" dirty="0" smtClean="0"/>
          </a:p>
          <a:p>
            <a:r>
              <a:rPr lang="sk-SK" dirty="0" smtClean="0"/>
              <a:t>Ako </a:t>
            </a:r>
            <a:r>
              <a:rPr lang="sk-SK" dirty="0"/>
              <a:t>ďalším dôsledkom sú zlé, neuspokojivé výkony v škole.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03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sk-SK" b="1" dirty="0" smtClean="0"/>
              <a:t>Najčastejšie chybne vyslovované hlásky v školskom veku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Najfrekventovanejšie </a:t>
            </a:r>
            <a:r>
              <a:rPr lang="sk-SK" dirty="0"/>
              <a:t>chybne </a:t>
            </a:r>
            <a:r>
              <a:rPr lang="sk-SK" dirty="0" err="1" smtClean="0"/>
              <a:t>vyslovovan</a:t>
            </a:r>
            <a:r>
              <a:rPr lang="en-US" dirty="0" smtClean="0"/>
              <a:t>á </a:t>
            </a:r>
            <a:r>
              <a:rPr lang="en-US" dirty="0" err="1" smtClean="0"/>
              <a:t>hláska</a:t>
            </a:r>
            <a:r>
              <a:rPr lang="sk-SK" dirty="0" smtClean="0"/>
              <a:t> </a:t>
            </a:r>
            <a:r>
              <a:rPr lang="en-US" dirty="0" smtClean="0"/>
              <a:t>je</a:t>
            </a:r>
            <a:r>
              <a:rPr lang="sk-SK" b="1" dirty="0" smtClean="0"/>
              <a:t> R</a:t>
            </a:r>
            <a:r>
              <a:rPr lang="en-US" b="1" dirty="0" smtClean="0"/>
              <a:t>- </a:t>
            </a:r>
            <a:r>
              <a:rPr lang="en-US" b="1" dirty="0" err="1" smtClean="0"/>
              <a:t>rotacizmus</a:t>
            </a:r>
            <a:r>
              <a:rPr lang="sk-SK" dirty="0" smtClean="0"/>
              <a:t>.</a:t>
            </a:r>
            <a:endParaRPr lang="en-US" dirty="0"/>
          </a:p>
          <a:p>
            <a:r>
              <a:rPr lang="sk-SK" b="1" dirty="0"/>
              <a:t>Chybná výslovnosť sykaviek: S, Š, Z, Ž, C, Č,  </a:t>
            </a:r>
            <a:r>
              <a:rPr lang="sk-SK" dirty="0"/>
              <a:t>na</a:t>
            </a:r>
            <a:r>
              <a:rPr lang="sk-SK" b="1" dirty="0"/>
              <a:t> Slovensku </a:t>
            </a:r>
            <a:r>
              <a:rPr lang="sk-SK" dirty="0"/>
              <a:t>aj</a:t>
            </a:r>
            <a:r>
              <a:rPr lang="sk-SK" b="1" dirty="0"/>
              <a:t> DZ, </a:t>
            </a:r>
            <a:r>
              <a:rPr lang="sk-SK" b="1" dirty="0" smtClean="0"/>
              <a:t>DŽ</a:t>
            </a:r>
            <a:r>
              <a:rPr lang="en-US" b="1" dirty="0" smtClean="0"/>
              <a:t>- </a:t>
            </a:r>
            <a:r>
              <a:rPr lang="sk-SK" b="1" dirty="0" err="1" smtClean="0"/>
              <a:t>sigmatizmus</a:t>
            </a:r>
            <a:r>
              <a:rPr lang="sk-SK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23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b="1" dirty="0"/>
              <a:t>Edukácia žiaka s chybnou výslovnosťou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dirty="0" smtClean="0"/>
              <a:t>Pedagóg </a:t>
            </a:r>
            <a:r>
              <a:rPr lang="sk-SK" dirty="0"/>
              <a:t>by mal dbať na vysvetlenie ostatným žiakom o tomto </a:t>
            </a:r>
            <a:r>
              <a:rPr lang="sk-SK" dirty="0" smtClean="0"/>
              <a:t>znevýhodnení. </a:t>
            </a:r>
            <a:endParaRPr lang="en-US" dirty="0" smtClean="0"/>
          </a:p>
          <a:p>
            <a:pPr lvl="0"/>
            <a:r>
              <a:rPr lang="sk-SK" dirty="0" smtClean="0"/>
              <a:t>Pedagóg </a:t>
            </a:r>
            <a:r>
              <a:rPr lang="sk-SK" dirty="0"/>
              <a:t>by mal hneď podchytiť akýkoľvek druh šikanovania, </a:t>
            </a:r>
            <a:r>
              <a:rPr lang="sk-SK" dirty="0" smtClean="0"/>
              <a:t>výsmech.</a:t>
            </a:r>
            <a:endParaRPr lang="en-US" dirty="0"/>
          </a:p>
          <a:p>
            <a:pPr lvl="0"/>
            <a:r>
              <a:rPr lang="sk-SK" dirty="0"/>
              <a:t>Pedagóg by mal motivovať žiakov, rodičov k špeciálnej starostlivosti. </a:t>
            </a:r>
            <a:endParaRPr lang="en-US" dirty="0"/>
          </a:p>
          <a:p>
            <a:pPr lvl="0"/>
            <a:r>
              <a:rPr lang="sk-SK" dirty="0"/>
              <a:t>Ak sa </a:t>
            </a:r>
            <a:r>
              <a:rPr lang="sk-SK" dirty="0" err="1"/>
              <a:t>dyslália</a:t>
            </a:r>
            <a:r>
              <a:rPr lang="sk-SK" dirty="0"/>
              <a:t> premietne do problému v písaní a čítaní, je treba kontaktovať rodičov, špeciálneho pedagóga a aj psychológa.</a:t>
            </a:r>
            <a:endParaRPr lang="en-US" dirty="0"/>
          </a:p>
          <a:p>
            <a:pPr lvl="0"/>
            <a:r>
              <a:rPr lang="sk-SK" dirty="0"/>
              <a:t>Pedagóg by mal ovládať informácie o spôsobe komunikácie so žiakom s </a:t>
            </a:r>
            <a:r>
              <a:rPr lang="sk-SK" dirty="0" err="1" smtClean="0"/>
              <a:t>dysláliou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94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Ciele výchovy a vzdelávania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 smtClean="0"/>
              <a:t>všeobecn</a:t>
            </a:r>
            <a:r>
              <a:rPr lang="en-US" b="1" dirty="0" smtClean="0"/>
              <a:t>é</a:t>
            </a:r>
            <a:r>
              <a:rPr lang="sk-SK" b="1" dirty="0" smtClean="0"/>
              <a:t> </a:t>
            </a:r>
            <a:r>
              <a:rPr lang="sk-SK" b="1" dirty="0" err="1" smtClean="0"/>
              <a:t>cie</a:t>
            </a:r>
            <a:r>
              <a:rPr lang="en-US" b="1" dirty="0" smtClean="0"/>
              <a:t>le</a:t>
            </a:r>
            <a:r>
              <a:rPr lang="sk-SK" dirty="0" smtClean="0"/>
              <a:t> </a:t>
            </a:r>
            <a:r>
              <a:rPr lang="sk-SK" dirty="0" err="1" smtClean="0"/>
              <a:t>definovan</a:t>
            </a:r>
            <a:r>
              <a:rPr lang="en-US" dirty="0" smtClean="0"/>
              <a:t>é</a:t>
            </a:r>
            <a:r>
              <a:rPr lang="sk-SK" dirty="0" smtClean="0"/>
              <a:t> v štátnom vzdelávacom programe v </a:t>
            </a:r>
            <a:r>
              <a:rPr lang="sk-SK" dirty="0" err="1" smtClean="0"/>
              <a:t>predprimárnom</a:t>
            </a:r>
            <a:r>
              <a:rPr lang="sk-SK" dirty="0" smtClean="0"/>
              <a:t> stupni</a:t>
            </a:r>
            <a:r>
              <a:rPr lang="en-US" dirty="0" smtClean="0"/>
              <a:t>,</a:t>
            </a:r>
          </a:p>
          <a:p>
            <a:r>
              <a:rPr lang="sk-SK" dirty="0" smtClean="0"/>
              <a:t>vzdelávania </a:t>
            </a:r>
            <a:r>
              <a:rPr lang="sk-SK" b="1" dirty="0"/>
              <a:t>rozvíjanie všetkých jazykových rovín a všetkých foriem </a:t>
            </a:r>
            <a:r>
              <a:rPr lang="sk-SK" b="1" dirty="0" smtClean="0"/>
              <a:t>komunikácie</a:t>
            </a:r>
            <a:r>
              <a:rPr lang="en-US" b="1" dirty="0" smtClean="0"/>
              <a:t>,</a:t>
            </a:r>
            <a:endParaRPr lang="en-US" dirty="0"/>
          </a:p>
          <a:p>
            <a:r>
              <a:rPr lang="sk-SK" b="1" dirty="0"/>
              <a:t>eliminovanie a prevencia NKS.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3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Reč</a:t>
            </a:r>
            <a:r>
              <a:rPr lang="en-US" b="1" dirty="0" smtClean="0"/>
              <a:t> </a:t>
            </a:r>
            <a:r>
              <a:rPr lang="en-US" b="1" dirty="0" err="1" smtClean="0"/>
              <a:t>ovplyvňuje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vnímanie</a:t>
            </a:r>
            <a:r>
              <a:rPr lang="sk-SK" dirty="0"/>
              <a:t>, </a:t>
            </a:r>
            <a:endParaRPr lang="en-US" dirty="0" smtClean="0"/>
          </a:p>
          <a:p>
            <a:r>
              <a:rPr lang="sk-SK" dirty="0" smtClean="0"/>
              <a:t>pamäť</a:t>
            </a:r>
            <a:r>
              <a:rPr lang="sk-SK" dirty="0"/>
              <a:t>, </a:t>
            </a:r>
            <a:endParaRPr lang="en-US" dirty="0" smtClean="0"/>
          </a:p>
          <a:p>
            <a:r>
              <a:rPr lang="en-US" dirty="0"/>
              <a:t>p</a:t>
            </a:r>
            <a:r>
              <a:rPr lang="sk-SK" dirty="0" err="1" smtClean="0"/>
              <a:t>ozornosť</a:t>
            </a:r>
            <a:r>
              <a:rPr lang="en-US" dirty="0" smtClean="0"/>
              <a:t>,</a:t>
            </a:r>
            <a:r>
              <a:rPr lang="sk-SK" dirty="0" smtClean="0"/>
              <a:t> </a:t>
            </a:r>
            <a:endParaRPr lang="en-US" dirty="0" smtClean="0"/>
          </a:p>
          <a:p>
            <a:r>
              <a:rPr lang="sk-SK" dirty="0" smtClean="0"/>
              <a:t>osobnosť.</a:t>
            </a:r>
            <a:endParaRPr lang="en-US" dirty="0" smtClean="0"/>
          </a:p>
          <a:p>
            <a:endParaRPr lang="en-US" b="1" dirty="0" smtClean="0"/>
          </a:p>
          <a:p>
            <a:r>
              <a:rPr lang="sk-SK" b="1" dirty="0" smtClean="0"/>
              <a:t>Je </a:t>
            </a:r>
            <a:r>
              <a:rPr lang="sk-SK" b="1" dirty="0"/>
              <a:t>dôležitý stupeň a forma narušenia, čas vzniku a príčiny, ktoré k narušeniu viedli.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21602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R</a:t>
            </a:r>
            <a:r>
              <a:rPr lang="sk-SK" b="1" dirty="0" err="1" smtClean="0"/>
              <a:t>eč</a:t>
            </a:r>
            <a:r>
              <a:rPr lang="sk-SK" b="1" dirty="0" smtClean="0"/>
              <a:t> považujeme za narušenú ak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k-SK" dirty="0"/>
              <a:t>nie je dobre počuteľná,</a:t>
            </a:r>
            <a:endParaRPr lang="en-US" dirty="0"/>
          </a:p>
          <a:p>
            <a:pPr lvl="0"/>
            <a:r>
              <a:rPr lang="sk-SK" dirty="0"/>
              <a:t>ak nie je dobre zrozumiteľná</a:t>
            </a:r>
            <a:endParaRPr lang="en-US" dirty="0"/>
          </a:p>
          <a:p>
            <a:pPr lvl="0"/>
            <a:r>
              <a:rPr lang="sk-SK" dirty="0"/>
              <a:t>je hlasovo nepríjemná</a:t>
            </a:r>
            <a:endParaRPr lang="en-US" dirty="0"/>
          </a:p>
          <a:p>
            <a:pPr lvl="0"/>
            <a:r>
              <a:rPr lang="sk-SK" dirty="0"/>
              <a:t>je vizuálne nepríjemná</a:t>
            </a:r>
            <a:endParaRPr lang="en-US" dirty="0"/>
          </a:p>
          <a:p>
            <a:pPr lvl="0"/>
            <a:r>
              <a:rPr lang="sk-SK" dirty="0"/>
              <a:t>je poškodená produkcia, alebo reč nemá konvenčný rytmus</a:t>
            </a:r>
            <a:endParaRPr lang="en-US" dirty="0"/>
          </a:p>
          <a:p>
            <a:pPr lvl="0"/>
            <a:r>
              <a:rPr lang="sk-SK" dirty="0"/>
              <a:t>je lingvisticky deficitná</a:t>
            </a:r>
            <a:endParaRPr lang="en-US" dirty="0"/>
          </a:p>
          <a:p>
            <a:pPr lvl="0"/>
            <a:r>
              <a:rPr lang="sk-SK" dirty="0"/>
              <a:t>je neprimeraná indivíduu z hľadiska veku, pohlavia a úrovne vývinu</a:t>
            </a:r>
            <a:endParaRPr lang="en-US" dirty="0"/>
          </a:p>
          <a:p>
            <a:pPr lvl="0"/>
            <a:r>
              <a:rPr lang="sk-SK" dirty="0"/>
              <a:t>hovoriaci sa rozpráva so sebou ako by hovoril s jedným človekom alebo s viacerými ľuďmi.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7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</a:t>
            </a:r>
            <a:r>
              <a:rPr lang="sk-SK" b="1" dirty="0" err="1" smtClean="0"/>
              <a:t>odnotiace</a:t>
            </a:r>
            <a:r>
              <a:rPr lang="sk-SK" b="1" dirty="0" smtClean="0"/>
              <a:t> </a:t>
            </a:r>
            <a:r>
              <a:rPr lang="sk-SK" b="1" dirty="0"/>
              <a:t>kritéria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dirty="0" smtClean="0"/>
              <a:t>Odpovedajú </a:t>
            </a:r>
            <a:r>
              <a:rPr lang="sk-SK" dirty="0"/>
              <a:t>prejavy </a:t>
            </a:r>
            <a:r>
              <a:rPr lang="sk-SK" dirty="0" err="1" smtClean="0"/>
              <a:t>komunikačn</a:t>
            </a:r>
            <a:r>
              <a:rPr lang="en-US" dirty="0" err="1" smtClean="0"/>
              <a:t>ej</a:t>
            </a:r>
            <a:r>
              <a:rPr lang="sk-SK" dirty="0" smtClean="0"/>
              <a:t> </a:t>
            </a:r>
            <a:r>
              <a:rPr lang="sk-SK" dirty="0"/>
              <a:t>schopnosti daného dieťaťa príslušným vývojovým normám, alebo nie.</a:t>
            </a:r>
            <a:endParaRPr lang="en-US" dirty="0"/>
          </a:p>
          <a:p>
            <a:pPr lvl="0"/>
            <a:r>
              <a:rPr lang="sk-SK" dirty="0" smtClean="0"/>
              <a:t>Môžeme </a:t>
            </a:r>
            <a:r>
              <a:rPr lang="sk-SK" dirty="0"/>
              <a:t>pokladať spôsob rečového hovorenia dieťaťa </a:t>
            </a:r>
            <a:r>
              <a:rPr lang="sk-SK" dirty="0" smtClean="0"/>
              <a:t>za fyziologicky. </a:t>
            </a:r>
            <a:endParaRPr lang="en-US" dirty="0" smtClean="0"/>
          </a:p>
          <a:p>
            <a:pPr lvl="0"/>
            <a:r>
              <a:rPr lang="sk-SK" dirty="0" smtClean="0"/>
              <a:t>Je </a:t>
            </a:r>
            <a:r>
              <a:rPr lang="sk-SK" dirty="0"/>
              <a:t>v danom prípade žiaduci terapeutický zákrok, alebo nie. </a:t>
            </a:r>
            <a:endParaRPr lang="en-US" dirty="0"/>
          </a:p>
          <a:p>
            <a:pPr lvl="0"/>
            <a:r>
              <a:rPr lang="sk-SK" dirty="0" smtClean="0"/>
              <a:t>Odpovedá </a:t>
            </a:r>
            <a:r>
              <a:rPr lang="sk-SK" dirty="0"/>
              <a:t>hovorenie dieťaťa normám, kodifikovaným pre ten jazyk, alebo neodpovedá.</a:t>
            </a:r>
            <a:endParaRPr lang="en-US" dirty="0"/>
          </a:p>
          <a:p>
            <a:pPr lvl="0"/>
            <a:r>
              <a:rPr lang="sk-SK" dirty="0" smtClean="0"/>
              <a:t>Dokáže </a:t>
            </a:r>
            <a:r>
              <a:rPr lang="sk-SK" dirty="0"/>
              <a:t>dieťa realizovať svoj komunikačný zámer a dokáže pedagóg komunikačný zámer žiaka pochopiť bez nejakých rušivých momentov?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13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Komunikačná schopnosť môže byť narušená z mnohých príčin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v</a:t>
            </a:r>
            <a:r>
              <a:rPr lang="sk-SK" dirty="0"/>
              <a:t> súvislosti s nezrelosťou, resp. </a:t>
            </a:r>
            <a:r>
              <a:rPr lang="sk-SK" b="1" dirty="0"/>
              <a:t>oneskoreným vývojom</a:t>
            </a:r>
            <a:r>
              <a:rPr lang="sk-SK" dirty="0"/>
              <a:t>, prípadne </a:t>
            </a:r>
            <a:r>
              <a:rPr lang="sk-SK" b="1" dirty="0"/>
              <a:t>organickým poškodením CNS</a:t>
            </a:r>
            <a:r>
              <a:rPr lang="sk-SK" dirty="0"/>
              <a:t>(mozgových centier</a:t>
            </a:r>
            <a:r>
              <a:rPr lang="sk-SK" dirty="0" smtClean="0"/>
              <a:t>)</a:t>
            </a:r>
            <a:r>
              <a:rPr lang="en-US" dirty="0" smtClean="0"/>
              <a:t>,</a:t>
            </a:r>
          </a:p>
          <a:p>
            <a:r>
              <a:rPr lang="sk-SK" dirty="0" smtClean="0"/>
              <a:t>dôsledkom </a:t>
            </a:r>
            <a:r>
              <a:rPr lang="sk-SK" b="1" dirty="0"/>
              <a:t>sluchového postihnutia</a:t>
            </a:r>
            <a:r>
              <a:rPr lang="sk-SK" dirty="0"/>
              <a:t>, </a:t>
            </a:r>
            <a:endParaRPr lang="en-US" dirty="0" smtClean="0"/>
          </a:p>
          <a:p>
            <a:r>
              <a:rPr lang="sk-SK" b="1" dirty="0" smtClean="0"/>
              <a:t>poškodenie </a:t>
            </a:r>
            <a:r>
              <a:rPr lang="sk-SK" b="1" dirty="0"/>
              <a:t>,,komunikačných“ orgánov </a:t>
            </a:r>
            <a:r>
              <a:rPr lang="sk-SK" dirty="0"/>
              <a:t>(rázštep podnebia, pery), </a:t>
            </a:r>
            <a:endParaRPr lang="en-US" dirty="0" smtClean="0"/>
          </a:p>
          <a:p>
            <a:r>
              <a:rPr lang="sk-SK" dirty="0" err="1" smtClean="0"/>
              <a:t>por</a:t>
            </a:r>
            <a:r>
              <a:rPr lang="en-US" dirty="0" err="1" smtClean="0"/>
              <a:t>uchy</a:t>
            </a:r>
            <a:r>
              <a:rPr lang="sk-SK" dirty="0" smtClean="0"/>
              <a:t> </a:t>
            </a:r>
            <a:r>
              <a:rPr lang="sk-SK" dirty="0"/>
              <a:t>spôsobených </a:t>
            </a:r>
            <a:r>
              <a:rPr lang="sk-SK" b="1" dirty="0"/>
              <a:t>psychickými faktormi</a:t>
            </a:r>
            <a:r>
              <a:rPr lang="sk-SK" dirty="0"/>
              <a:t> </a:t>
            </a:r>
            <a:endParaRPr lang="en-US" dirty="0" smtClean="0"/>
          </a:p>
          <a:p>
            <a:r>
              <a:rPr lang="en-US" dirty="0"/>
              <a:t>v</a:t>
            </a:r>
            <a:r>
              <a:rPr lang="sk-SK" dirty="0" err="1" smtClean="0"/>
              <a:t>ýznam</a:t>
            </a:r>
            <a:r>
              <a:rPr lang="sk-SK" dirty="0" smtClean="0"/>
              <a:t> </a:t>
            </a:r>
            <a:r>
              <a:rPr lang="sk-SK" dirty="0"/>
              <a:t>má aj sociálne a rodinné </a:t>
            </a:r>
            <a:r>
              <a:rPr lang="sk-SK" dirty="0" smtClean="0"/>
              <a:t>prostredie</a:t>
            </a:r>
            <a:r>
              <a:rPr lang="en-US" dirty="0" smtClean="0"/>
              <a:t>-</a:t>
            </a:r>
            <a:r>
              <a:rPr lang="sk-SK" dirty="0" smtClean="0"/>
              <a:t> </a:t>
            </a:r>
            <a:r>
              <a:rPr lang="sk-SK" dirty="0"/>
              <a:t>poruchy spôsobuje nedostatok podnetov, nevhodný príklad komunikácie nesprávny rečový </a:t>
            </a:r>
            <a:r>
              <a:rPr lang="sk-SK" dirty="0" smtClean="0"/>
              <a:t>vzor</a:t>
            </a:r>
            <a:r>
              <a:rPr lang="en-US" dirty="0" smtClean="0"/>
              <a:t>,</a:t>
            </a:r>
            <a:r>
              <a:rPr lang="sk-SK" dirty="0" smtClean="0"/>
              <a:t> </a:t>
            </a:r>
            <a:endParaRPr lang="en-US" dirty="0" smtClean="0"/>
          </a:p>
          <a:p>
            <a:r>
              <a:rPr lang="sk-SK" dirty="0" smtClean="0"/>
              <a:t>NKS </a:t>
            </a:r>
            <a:r>
              <a:rPr lang="sk-SK" dirty="0"/>
              <a:t>býva dôsledkom iných porúch a chýb (mentálnym či </a:t>
            </a:r>
            <a:r>
              <a:rPr lang="sk-SK" dirty="0" err="1" smtClean="0"/>
              <a:t>zmyslo</a:t>
            </a:r>
            <a:r>
              <a:rPr lang="en-US" dirty="0" err="1" smtClean="0"/>
              <a:t>vým</a:t>
            </a:r>
            <a:r>
              <a:rPr lang="sk-SK" dirty="0" smtClean="0"/>
              <a:t> </a:t>
            </a:r>
            <a:r>
              <a:rPr lang="sk-SK" dirty="0"/>
              <a:t>poškodením</a:t>
            </a:r>
            <a:r>
              <a:rPr lang="sk-SK" dirty="0" smtClean="0"/>
              <a:t>)-</a:t>
            </a:r>
            <a:r>
              <a:rPr lang="sk-SK" dirty="0"/>
              <a:t> </a:t>
            </a:r>
            <a:r>
              <a:rPr lang="sk-SK" b="1" dirty="0"/>
              <a:t>symptomatické komunikačné poruchy.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4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3 druhy príčin rečových porúch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k-SK" sz="3400" b="1" dirty="0"/>
              <a:t>Organické </a:t>
            </a:r>
            <a:r>
              <a:rPr lang="sk-SK" sz="3400" b="1" dirty="0" smtClean="0"/>
              <a:t>príčiny</a:t>
            </a:r>
            <a:r>
              <a:rPr lang="en-US" sz="3400" b="1" dirty="0" smtClean="0"/>
              <a:t> </a:t>
            </a:r>
          </a:p>
          <a:p>
            <a:r>
              <a:rPr lang="sk-SK" dirty="0" smtClean="0"/>
              <a:t>buď </a:t>
            </a:r>
            <a:r>
              <a:rPr lang="sk-SK" dirty="0"/>
              <a:t>anatomická anomália, či </a:t>
            </a:r>
            <a:r>
              <a:rPr lang="sk-SK" dirty="0" smtClean="0"/>
              <a:t>abnormalita</a:t>
            </a:r>
            <a:r>
              <a:rPr lang="en-US" dirty="0"/>
              <a:t>,</a:t>
            </a:r>
            <a:r>
              <a:rPr lang="sk-SK" dirty="0" smtClean="0"/>
              <a:t> </a:t>
            </a:r>
            <a:r>
              <a:rPr lang="sk-SK" dirty="0" err="1"/>
              <a:t>t.j</a:t>
            </a:r>
            <a:r>
              <a:rPr lang="sk-SK" dirty="0"/>
              <a:t>. rázštepy podnebia, pery, zlý tvar chrupu, ústnej </a:t>
            </a:r>
            <a:r>
              <a:rPr lang="sk-SK" dirty="0" smtClean="0"/>
              <a:t>dutiny, </a:t>
            </a:r>
            <a:r>
              <a:rPr lang="sk-SK" dirty="0"/>
              <a:t>ďalej veľký jazyk, zrastený jazyk a </a:t>
            </a:r>
            <a:r>
              <a:rPr lang="sk-SK" dirty="0" smtClean="0"/>
              <a:t>pod.</a:t>
            </a:r>
            <a:r>
              <a:rPr lang="en-US" dirty="0" smtClean="0"/>
              <a:t>, </a:t>
            </a:r>
            <a:r>
              <a:rPr lang="sk-SK" dirty="0" smtClean="0"/>
              <a:t>anomálie </a:t>
            </a:r>
            <a:r>
              <a:rPr lang="sk-SK" dirty="0"/>
              <a:t>nosovej prehliadky alebo artikulačných </a:t>
            </a:r>
            <a:r>
              <a:rPr lang="sk-SK" dirty="0" smtClean="0"/>
              <a:t>orgánov</a:t>
            </a:r>
            <a:r>
              <a:rPr lang="en-US" dirty="0" smtClean="0"/>
              <a:t>,</a:t>
            </a:r>
            <a:r>
              <a:rPr lang="sk-SK" dirty="0" smtClean="0"/>
              <a:t> malá </a:t>
            </a:r>
            <a:r>
              <a:rPr lang="sk-SK" dirty="0"/>
              <a:t>vitálna kapacita </a:t>
            </a:r>
            <a:r>
              <a:rPr lang="sk-SK" dirty="0" smtClean="0"/>
              <a:t>pľúc</a:t>
            </a:r>
            <a:r>
              <a:rPr lang="en-US" dirty="0" smtClean="0"/>
              <a:t>,</a:t>
            </a:r>
            <a:r>
              <a:rPr lang="sk-SK" dirty="0" smtClean="0"/>
              <a:t> </a:t>
            </a:r>
            <a:r>
              <a:rPr lang="en-US" dirty="0" smtClean="0"/>
              <a:t>p</a:t>
            </a:r>
            <a:r>
              <a:rPr lang="sk-SK" dirty="0" err="1" smtClean="0"/>
              <a:t>oškoden</a:t>
            </a:r>
            <a:r>
              <a:rPr lang="en-US" dirty="0" err="1" smtClean="0"/>
              <a:t>ie</a:t>
            </a:r>
            <a:r>
              <a:rPr lang="sk-SK" dirty="0" smtClean="0"/>
              <a:t> CNS</a:t>
            </a:r>
            <a:r>
              <a:rPr lang="en-US" dirty="0" smtClean="0"/>
              <a:t>,</a:t>
            </a:r>
            <a:r>
              <a:rPr lang="sk-SK" dirty="0" smtClean="0"/>
              <a:t> prenatálne intoxikácie</a:t>
            </a:r>
            <a:r>
              <a:rPr lang="en-US" dirty="0" smtClean="0"/>
              <a:t>.</a:t>
            </a:r>
            <a:r>
              <a:rPr lang="sk-SK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sk-SK" sz="3400" b="1" dirty="0" smtClean="0"/>
              <a:t>Funkčné príčiny</a:t>
            </a:r>
            <a:endParaRPr lang="en-US" sz="3400" dirty="0" smtClean="0"/>
          </a:p>
          <a:p>
            <a:r>
              <a:rPr lang="sk-SK" dirty="0" smtClean="0"/>
              <a:t>zlý </a:t>
            </a:r>
            <a:r>
              <a:rPr lang="sk-SK" dirty="0"/>
              <a:t>rečový vzor, </a:t>
            </a:r>
            <a:r>
              <a:rPr lang="sk-SK" dirty="0" smtClean="0"/>
              <a:t>chudobná </a:t>
            </a:r>
            <a:r>
              <a:rPr lang="sk-SK" dirty="0"/>
              <a:t>podnetná stimulácia v rodinnom </a:t>
            </a:r>
            <a:r>
              <a:rPr lang="sk-SK" dirty="0" smtClean="0"/>
              <a:t>prostredí</a:t>
            </a:r>
            <a:r>
              <a:rPr lang="en-US" dirty="0" smtClean="0"/>
              <a:t>, v</a:t>
            </a:r>
            <a:r>
              <a:rPr lang="sk-SK" dirty="0" err="1" smtClean="0"/>
              <a:t>plyvy</a:t>
            </a:r>
            <a:r>
              <a:rPr lang="sk-SK" dirty="0" smtClean="0"/>
              <a:t> </a:t>
            </a:r>
            <a:r>
              <a:rPr lang="sk-SK" dirty="0"/>
              <a:t>bilingválneho </a:t>
            </a:r>
            <a:r>
              <a:rPr lang="sk-SK" dirty="0" smtClean="0"/>
              <a:t>prostredia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sk-SK" sz="3400" b="1" dirty="0" err="1" smtClean="0"/>
              <a:t>Psychogénne</a:t>
            </a:r>
            <a:r>
              <a:rPr lang="sk-SK" sz="3400" b="1" dirty="0" smtClean="0"/>
              <a:t> príčiny</a:t>
            </a:r>
            <a:r>
              <a:rPr lang="sk-SK" sz="3400" dirty="0" smtClean="0"/>
              <a:t> </a:t>
            </a:r>
            <a:endParaRPr lang="en-US" sz="3400" dirty="0"/>
          </a:p>
          <a:p>
            <a:r>
              <a:rPr lang="sk-SK" dirty="0" smtClean="0"/>
              <a:t>reaktívny </a:t>
            </a:r>
            <a:r>
              <a:rPr lang="sk-SK" dirty="0"/>
              <a:t>stav dieťaťa na šokujúcu situáciu, </a:t>
            </a:r>
            <a:r>
              <a:rPr lang="sk-SK" dirty="0" err="1"/>
              <a:t>deprivačné</a:t>
            </a:r>
            <a:r>
              <a:rPr lang="sk-SK" dirty="0"/>
              <a:t> faktory, nespracované </a:t>
            </a:r>
            <a:r>
              <a:rPr lang="sk-SK" dirty="0" smtClean="0"/>
              <a:t>konflikty, </a:t>
            </a:r>
            <a:r>
              <a:rPr lang="sk-SK" dirty="0"/>
              <a:t>záťažové sociálne situácie a najmä vplyvy rodinného </a:t>
            </a:r>
            <a:r>
              <a:rPr lang="sk-SK" dirty="0" smtClean="0"/>
              <a:t>prostredia</a:t>
            </a:r>
            <a:r>
              <a:rPr lang="en-US" dirty="0" smtClean="0"/>
              <a:t>, </a:t>
            </a:r>
            <a:r>
              <a:rPr lang="sk-SK" dirty="0" smtClean="0"/>
              <a:t>reakcie </a:t>
            </a:r>
            <a:r>
              <a:rPr lang="sk-SK" dirty="0"/>
              <a:t>dieťaťa na prvé fázy školskej dochádzky, kt. nevedia prekonať adaptívnym </a:t>
            </a:r>
            <a:r>
              <a:rPr lang="sk-SK" dirty="0" smtClean="0"/>
              <a:t>spôsobom</a:t>
            </a:r>
            <a:r>
              <a:rPr lang="en-US" dirty="0" smtClean="0"/>
              <a:t>- </a:t>
            </a:r>
            <a:r>
              <a:rPr lang="sk-SK" dirty="0" smtClean="0"/>
              <a:t>neurózy</a:t>
            </a:r>
            <a:r>
              <a:rPr lang="sk-SK" dirty="0"/>
              <a:t>, kt. zapríčiňujú poruchy reči.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38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Chyby v reči 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najskôr zbadá rodina, </a:t>
            </a:r>
            <a:endParaRPr lang="en-US" dirty="0" smtClean="0"/>
          </a:p>
          <a:p>
            <a:r>
              <a:rPr lang="sk-SK" dirty="0" smtClean="0"/>
              <a:t>základnú </a:t>
            </a:r>
            <a:r>
              <a:rPr lang="sk-SK" dirty="0"/>
              <a:t>diagnostiku prevádza pediater a špecifické odborné vyšetrenie je v kompetencii klinického logopéda, </a:t>
            </a:r>
            <a:endParaRPr lang="en-US" dirty="0" smtClean="0"/>
          </a:p>
          <a:p>
            <a:r>
              <a:rPr lang="sk-SK" dirty="0" smtClean="0"/>
              <a:t>ďalej </a:t>
            </a:r>
            <a:r>
              <a:rPr lang="sk-SK" dirty="0"/>
              <a:t>u foniatra, ORL.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Logopedická diagnostika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sa </a:t>
            </a:r>
            <a:r>
              <a:rPr lang="sk-SK" dirty="0"/>
              <a:t>orientuje na posúdenie všetkých </a:t>
            </a:r>
            <a:r>
              <a:rPr lang="sk-SK" b="1" dirty="0"/>
              <a:t>jazykových rovín</a:t>
            </a:r>
            <a:r>
              <a:rPr lang="sk-SK" dirty="0"/>
              <a:t> v reči diagnostikovanej osoby. </a:t>
            </a:r>
            <a:endParaRPr lang="en-US" dirty="0" smtClean="0"/>
          </a:p>
          <a:p>
            <a:r>
              <a:rPr lang="sk-SK" b="1" dirty="0" smtClean="0"/>
              <a:t>rovina </a:t>
            </a:r>
            <a:r>
              <a:rPr lang="sk-SK" b="1" dirty="0"/>
              <a:t>foneticko- fonologická (výslovnosť a zvuková stránka reči)</a:t>
            </a:r>
            <a:endParaRPr lang="en-US" dirty="0"/>
          </a:p>
          <a:p>
            <a:pPr lvl="0"/>
            <a:r>
              <a:rPr lang="sk-SK" b="1" dirty="0"/>
              <a:t>rovina lexikálne- sémantická (slovná zásoba a porozumenie významu slov)</a:t>
            </a:r>
            <a:endParaRPr lang="en-US" dirty="0"/>
          </a:p>
          <a:p>
            <a:pPr lvl="0"/>
            <a:r>
              <a:rPr lang="sk-SK" b="1" dirty="0"/>
              <a:t>rovina morfologicko- syntaktická (gramatika a stavba viet)</a:t>
            </a:r>
            <a:endParaRPr lang="en-US" dirty="0"/>
          </a:p>
          <a:p>
            <a:pPr lvl="0"/>
            <a:r>
              <a:rPr lang="sk-SK" b="1" dirty="0"/>
              <a:t>rovina pragmatická (používanie reči ku komunikácií v soc. prostredí)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163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31136" y="875211"/>
            <a:ext cx="7729728" cy="127820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sk-SK" sz="2400" b="1" dirty="0" err="1" smtClean="0"/>
              <a:t>Dyslália</a:t>
            </a:r>
            <a:r>
              <a:rPr lang="sk-SK" sz="2400" b="1" dirty="0" smtClean="0"/>
              <a:t> </a:t>
            </a:r>
            <a:r>
              <a:rPr lang="sk-SK" sz="2400" b="1" dirty="0"/>
              <a:t>ako najčastejší druh </a:t>
            </a:r>
            <a:r>
              <a:rPr lang="en-US" sz="2400" b="1" dirty="0" err="1" smtClean="0"/>
              <a:t>narušenej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komunikačnej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schopnosti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Termín </a:t>
            </a:r>
            <a:r>
              <a:rPr lang="sk-SK" dirty="0" err="1"/>
              <a:t>dyslália</a:t>
            </a:r>
            <a:r>
              <a:rPr lang="sk-SK" dirty="0"/>
              <a:t>- označuje neschopnosť používať jednotlivé hlásky alebo skupiny hlások v </a:t>
            </a:r>
            <a:r>
              <a:rPr lang="sk-SK" dirty="0" err="1" smtClean="0"/>
              <a:t>komunikač</a:t>
            </a:r>
            <a:r>
              <a:rPr lang="en-US" dirty="0" smtClean="0"/>
              <a:t>nom</a:t>
            </a:r>
            <a:r>
              <a:rPr lang="sk-SK" dirty="0" smtClean="0"/>
              <a:t> </a:t>
            </a:r>
            <a:r>
              <a:rPr lang="sk-SK" dirty="0"/>
              <a:t>procese podľa príslušných </a:t>
            </a:r>
            <a:r>
              <a:rPr lang="sk-SK" dirty="0" smtClean="0"/>
              <a:t>jazykových noriem.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sk-SK" dirty="0" smtClean="0"/>
              <a:t>o </a:t>
            </a:r>
            <a:r>
              <a:rPr lang="sk-SK" dirty="0"/>
              <a:t>1</a:t>
            </a:r>
            <a:r>
              <a:rPr lang="sk-SK" dirty="0" smtClean="0"/>
              <a:t>.</a:t>
            </a:r>
            <a:r>
              <a:rPr lang="en-US" dirty="0" smtClean="0"/>
              <a:t> </a:t>
            </a:r>
            <a:r>
              <a:rPr lang="sk-SK" dirty="0" smtClean="0"/>
              <a:t>roč</a:t>
            </a:r>
            <a:r>
              <a:rPr lang="sk-SK" dirty="0"/>
              <a:t>. ZŠ prichádza až 40% detí s chybnou výslovnosťou. </a:t>
            </a:r>
            <a:endParaRPr lang="en-US" dirty="0" smtClean="0"/>
          </a:p>
          <a:p>
            <a:r>
              <a:rPr lang="sk-SK" dirty="0" smtClean="0"/>
              <a:t>U</a:t>
            </a:r>
            <a:r>
              <a:rPr lang="sk-SK" dirty="0"/>
              <a:t> žiakov 5 roč. ZŠ je 10-15% s chybnou výslovnosťou.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3926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Balík</Template>
  <TotalTime>25</TotalTime>
  <Words>339</Words>
  <Application>Microsoft Office PowerPoint</Application>
  <PresentationFormat>Širokoúhlá obrazovka</PresentationFormat>
  <Paragraphs>78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Parcel</vt:lpstr>
      <vt:lpstr>Narušená komunikačná schopnosť u detí predškolského veku</vt:lpstr>
      <vt:lpstr>Reč ovplyvňuje</vt:lpstr>
      <vt:lpstr>Reč považujeme za narušenú ak: </vt:lpstr>
      <vt:lpstr>Hodnotiace kritéria</vt:lpstr>
      <vt:lpstr>Komunikačná schopnosť môže byť narušená z mnohých príčin</vt:lpstr>
      <vt:lpstr>3 druhy príčin rečových porúch</vt:lpstr>
      <vt:lpstr>Chyby v reči </vt:lpstr>
      <vt:lpstr>Logopedická diagnostika</vt:lpstr>
      <vt:lpstr> Dyslália ako najčastejší druh narušenej komunikačnej schopnosti </vt:lpstr>
      <vt:lpstr>Prejavy dyslálie </vt:lpstr>
      <vt:lpstr>Možné dôsledky dyslálie </vt:lpstr>
      <vt:lpstr> Najčastejšie chybne vyslovované hlásky v školskom veku </vt:lpstr>
      <vt:lpstr>Edukácia žiaka s chybnou výslovnosťou </vt:lpstr>
      <vt:lpstr>Ciele výchovy a vzdelávania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Narušená komunikačná schopnosť u detí predškolského veku</dc:title>
  <dc:creator>Admin</dc:creator>
  <cp:lastModifiedBy>Admin</cp:lastModifiedBy>
  <cp:revision>4</cp:revision>
  <dcterms:created xsi:type="dcterms:W3CDTF">2020-03-29T12:46:56Z</dcterms:created>
  <dcterms:modified xsi:type="dcterms:W3CDTF">2020-03-29T13:12:47Z</dcterms:modified>
</cp:coreProperties>
</file>