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5814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37200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400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5389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59358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4253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7902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6971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3187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83216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125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9959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2983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0908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08973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9736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01260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2B40B-3B6E-4D4E-87BC-BA2B71BDB00D}" type="datetimeFigureOut">
              <a:rPr lang="sk-SK" smtClean="0"/>
              <a:pPr/>
              <a:t>8. 2. 2021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590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\Downloads\Yanni%20-%20One%20Mans%20Dream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Zložky školskej spôsobilosti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7356" y="3571876"/>
            <a:ext cx="5500726" cy="20002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sz="2400" dirty="0" smtClean="0"/>
              <a:t>Centrum </a:t>
            </a:r>
            <a:r>
              <a:rPr lang="sk-SK" sz="2400" dirty="0" smtClean="0"/>
              <a:t>pedagogicko-psychologického </a:t>
            </a:r>
            <a:r>
              <a:rPr lang="sk-SK" sz="2400" dirty="0" smtClean="0"/>
              <a:t>           poradenstva a prevencie </a:t>
            </a:r>
            <a:r>
              <a:rPr lang="sk-SK" sz="2400" dirty="0" smtClean="0"/>
              <a:t>Trebišov</a:t>
            </a:r>
          </a:p>
          <a:p>
            <a:pPr algn="l"/>
            <a:r>
              <a:rPr lang="sk-SK" sz="2400" dirty="0" smtClean="0"/>
              <a:t> </a:t>
            </a:r>
            <a:r>
              <a:rPr lang="sk-SK" sz="2400" dirty="0" smtClean="0"/>
              <a:t>                                         </a:t>
            </a:r>
          </a:p>
          <a:p>
            <a:pPr algn="l"/>
            <a:r>
              <a:rPr lang="sk-SK" dirty="0" smtClean="0"/>
              <a:t> </a:t>
            </a:r>
            <a:r>
              <a:rPr lang="sk-SK" dirty="0" smtClean="0"/>
              <a:t>                                                      PhDr. Helena </a:t>
            </a:r>
            <a:r>
              <a:rPr lang="sk-SK" dirty="0" err="1" smtClean="0"/>
              <a:t>Litváková</a:t>
            </a:r>
            <a:endParaRPr lang="sk-SK" dirty="0" smtClean="0"/>
          </a:p>
          <a:p>
            <a:pPr algn="l"/>
            <a:r>
              <a:rPr lang="sk-SK" sz="1600" dirty="0" smtClean="0"/>
              <a:t> </a:t>
            </a:r>
            <a:r>
              <a:rPr lang="sk-SK" sz="1600" dirty="0" smtClean="0"/>
              <a:t>                                                                              psychologička</a:t>
            </a:r>
            <a:endParaRPr lang="sk-SK" sz="1600" dirty="0" smtClean="0"/>
          </a:p>
          <a:p>
            <a:r>
              <a:rPr lang="sk-SK" dirty="0" smtClean="0"/>
              <a:t>                                                                                  </a:t>
            </a:r>
          </a:p>
          <a:p>
            <a:pPr algn="l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2360405C-C353-4FFD-B79C-369DD5D1D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7" t="6683" r="6977" b="10639"/>
          <a:stretch/>
        </p:blipFill>
        <p:spPr>
          <a:xfrm>
            <a:off x="6683115" y="4929198"/>
            <a:ext cx="246088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Yanni - One Mans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40719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69B110C-E76E-46B6-9C81-888A188F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2" y="1196752"/>
            <a:ext cx="6798735" cy="1001495"/>
          </a:xfrm>
        </p:spPr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Ďakujem za pozornosť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="" xmlns:a16="http://schemas.microsoft.com/office/drawing/2014/main" id="{A2E2848C-626A-4705-9024-658487169ECC}"/>
              </a:ext>
            </a:extLst>
          </p:cNvPr>
          <p:cNvSpPr txBox="1"/>
          <p:nvPr/>
        </p:nvSpPr>
        <p:spPr>
          <a:xfrm>
            <a:off x="5868144" y="580526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PhDr. Helena </a:t>
            </a:r>
            <a:r>
              <a:rPr lang="sk-SK" sz="2000" dirty="0" err="1"/>
              <a:t>Litváková</a:t>
            </a: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28E3A494-18C1-4909-8678-3F57FE803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050121" cy="251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23655993"/>
      </p:ext>
    </p:extLst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Telesná zrelosť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Dobrý zdravotný stav, aby dieťa nebolo často choré.</a:t>
            </a:r>
          </a:p>
          <a:p>
            <a:r>
              <a:rPr lang="sk-SK" dirty="0"/>
              <a:t>Filipínska miera –dieťa dokáže ponad hlavu pravou rukou uchopiť ľavé ucho.</a:t>
            </a:r>
          </a:p>
          <a:p>
            <a:r>
              <a:rPr lang="sk-SK" dirty="0"/>
              <a:t>Mliečny chrup – vypadávajú prvé mliečne zuby.</a:t>
            </a:r>
          </a:p>
          <a:p>
            <a:r>
              <a:rPr lang="sk-SK" dirty="0"/>
              <a:t>Rozvoj motoriky</a:t>
            </a:r>
          </a:p>
          <a:p>
            <a:pPr marL="0" indent="0">
              <a:buNone/>
            </a:pPr>
            <a:r>
              <a:rPr lang="sk-SK" dirty="0"/>
              <a:t>celková motorická zručnosť</a:t>
            </a:r>
          </a:p>
          <a:p>
            <a:pPr marL="0" indent="0">
              <a:buNone/>
            </a:pPr>
            <a:r>
              <a:rPr lang="sk-SK" dirty="0"/>
              <a:t>rozvíjať jemnú motoriku ruky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C4F2313A-1ECF-46A1-BE9D-F9AB9360E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751" r="-106" b="14181"/>
          <a:stretch/>
        </p:blipFill>
        <p:spPr>
          <a:xfrm>
            <a:off x="4644008" y="4437112"/>
            <a:ext cx="3824868" cy="17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5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76672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Psychická zrelosť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348880"/>
            <a:ext cx="8390166" cy="429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Vnímanie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sz="2000" b="1" dirty="0"/>
              <a:t>Zrakové vnímanie </a:t>
            </a:r>
            <a:r>
              <a:rPr lang="sk-SK" sz="2000" dirty="0"/>
              <a:t>- schopnosť všímať si podstatné časti obrázkov /puzzle, obrázkové skladačky, karty Čierny Peter, </a:t>
            </a:r>
            <a:r>
              <a:rPr lang="sk-SK" sz="2000" dirty="0" err="1"/>
              <a:t>pexesso</a:t>
            </a:r>
            <a:r>
              <a:rPr lang="sk-SK" sz="2000" dirty="0"/>
              <a:t> atď./</a:t>
            </a:r>
          </a:p>
          <a:p>
            <a:pPr marL="0" indent="0">
              <a:buNone/>
            </a:pPr>
            <a:r>
              <a:rPr lang="sk-SK" sz="2000" b="1" dirty="0"/>
              <a:t>Sluchové vnímanie </a:t>
            </a:r>
            <a:r>
              <a:rPr lang="sk-SK" sz="2000" dirty="0"/>
              <a:t>– „písmenková hra“ – na aké písmeno sa začína nejaké  slovo, na aké sa končí a nech utvorí nové slovo na posledné písmeno predošlého slova.</a:t>
            </a:r>
          </a:p>
          <a:p>
            <a:pPr marL="0" indent="0">
              <a:buNone/>
            </a:pPr>
            <a:r>
              <a:rPr lang="sk-SK" sz="2000" b="1" dirty="0"/>
              <a:t>Zrakovo-motorická koordinácia </a:t>
            </a:r>
            <a:r>
              <a:rPr lang="sk-SK" sz="2000" dirty="0"/>
              <a:t>– kreslenie obrázkov podľa predlohy</a:t>
            </a:r>
          </a:p>
          <a:p>
            <a:pPr marL="0" indent="0">
              <a:buNone/>
            </a:pPr>
            <a:r>
              <a:rPr lang="sk-SK" b="1" dirty="0"/>
              <a:t>Pozornosť</a:t>
            </a:r>
            <a:r>
              <a:rPr lang="sk-SK" dirty="0"/>
              <a:t> – </a:t>
            </a:r>
            <a:r>
              <a:rPr lang="sk-SK" sz="2000" dirty="0"/>
              <a:t>úmyselná – dieťa vydrží pri činnosti, ktorú mu určí dospelý sústredene pracovať aspoň 15 – 20 minút</a:t>
            </a:r>
          </a:p>
          <a:p>
            <a:pPr marL="0" indent="0">
              <a:buNone/>
            </a:pPr>
            <a:r>
              <a:rPr lang="sk-SK" b="1" dirty="0"/>
              <a:t>Pamäť</a:t>
            </a:r>
            <a:r>
              <a:rPr lang="sk-SK" sz="2800" b="1" dirty="0"/>
              <a:t> </a:t>
            </a:r>
            <a:r>
              <a:rPr lang="sk-SK" dirty="0"/>
              <a:t>– </a:t>
            </a:r>
            <a:r>
              <a:rPr lang="sk-SK" sz="2000" dirty="0"/>
              <a:t>rozvoj úmyselného zapamätávania dieťa sa vie naučiť                     napr. jednoduché hádanky, básničky</a:t>
            </a:r>
          </a:p>
          <a:p>
            <a:pPr lvl="1">
              <a:buNone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0E5B96BD-4958-4864-A373-EFB906F5E620}"/>
              </a:ext>
            </a:extLst>
          </p:cNvPr>
          <p:cNvSpPr txBox="1"/>
          <p:nvPr/>
        </p:nvSpPr>
        <p:spPr>
          <a:xfrm>
            <a:off x="2915816" y="1772816"/>
            <a:ext cx="3771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Poznávacie procesy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7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dirty="0">
                <a:solidFill>
                  <a:schemeClr val="accent1"/>
                </a:solidFill>
              </a:rPr>
              <a:t> </a:t>
            </a:r>
            <a:r>
              <a:rPr lang="sk-SK" b="1" dirty="0">
                <a:solidFill>
                  <a:schemeClr val="accent1"/>
                </a:solidFill>
              </a:rPr>
              <a:t>4.</a:t>
            </a:r>
            <a:r>
              <a:rPr lang="sk-SK" sz="2600" b="1" dirty="0">
                <a:solidFill>
                  <a:schemeClr val="accent1"/>
                </a:solidFill>
              </a:rPr>
              <a:t> </a:t>
            </a:r>
            <a:r>
              <a:rPr lang="sk-SK" b="1" dirty="0"/>
              <a:t>Myslenie </a:t>
            </a:r>
          </a:p>
          <a:p>
            <a:pPr lvl="1"/>
            <a:r>
              <a:rPr lang="sk-SK" b="1" dirty="0"/>
              <a:t>Analytické myslenie </a:t>
            </a:r>
            <a:r>
              <a:rPr lang="sk-SK" dirty="0"/>
              <a:t>– „rozoberiem celok“ napr. slovo na jednotlivé časti – dieťa vyhláskuje písmena daného slova </a:t>
            </a:r>
          </a:p>
          <a:p>
            <a:pPr lvl="1"/>
            <a:r>
              <a:rPr lang="sk-SK" b="1" dirty="0"/>
              <a:t>Syntéza </a:t>
            </a:r>
            <a:r>
              <a:rPr lang="sk-SK" dirty="0"/>
              <a:t>– spájanie jednotlivých časti do celku  napr. b –a tvorí slabiku ba čítanie</a:t>
            </a:r>
          </a:p>
          <a:p>
            <a:pPr lvl="1"/>
            <a:r>
              <a:rPr lang="sk-SK" dirty="0"/>
              <a:t>Dieťa má vytvorený pojem čísla, veľkosti, poradia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/>
                </a:solidFill>
              </a:rPr>
              <a:t> 5. </a:t>
            </a:r>
            <a:r>
              <a:rPr lang="sk-SK" b="1" dirty="0"/>
              <a:t>Reč</a:t>
            </a:r>
          </a:p>
          <a:p>
            <a:pPr lvl="1"/>
            <a:r>
              <a:rPr lang="sk-SK" dirty="0"/>
              <a:t>Dostatočná slovná zásoba </a:t>
            </a:r>
          </a:p>
          <a:p>
            <a:pPr lvl="1"/>
            <a:r>
              <a:rPr lang="sk-SK" dirty="0"/>
              <a:t>Správna výslovnosť</a:t>
            </a:r>
          </a:p>
          <a:p>
            <a:pPr lvl="1"/>
            <a:r>
              <a:rPr lang="sk-SK" dirty="0"/>
              <a:t>Chápanie reči – postrehne obsah dialógu</a:t>
            </a:r>
          </a:p>
          <a:p>
            <a:pPr lvl="1"/>
            <a:r>
              <a:rPr lang="sk-SK" dirty="0"/>
              <a:t>Vyjadrovacie zručnosti – dieťa plynulo</a:t>
            </a:r>
          </a:p>
          <a:p>
            <a:pPr marL="457200" lvl="1" indent="0">
              <a:buNone/>
            </a:pPr>
            <a:r>
              <a:rPr lang="sk-SK" dirty="0"/>
              <a:t>    dokáže prerozprávať napr. obsah rozprávky,</a:t>
            </a:r>
          </a:p>
          <a:p>
            <a:pPr marL="457200" lvl="1" indent="0">
              <a:buNone/>
            </a:pPr>
            <a:r>
              <a:rPr lang="sk-SK" dirty="0"/>
              <a:t>    opísať, čo dnes robili v MŠ, </a:t>
            </a:r>
          </a:p>
          <a:p>
            <a:pPr>
              <a:buNone/>
            </a:pPr>
            <a:r>
              <a:rPr lang="sk-SK" sz="2000" dirty="0"/>
              <a:t> 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3C6FBB99-96AF-4984-8C44-5C37710CE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59" r="18825"/>
          <a:stretch/>
        </p:blipFill>
        <p:spPr>
          <a:xfrm>
            <a:off x="5436096" y="3140968"/>
            <a:ext cx="2826358" cy="2938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7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1303867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Emocionálna zrelosť dieťaťa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420888"/>
            <a:ext cx="6798736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/>
              <a:t>Dieťa je do istej miery </a:t>
            </a:r>
            <a:r>
              <a:rPr lang="sk-SK" sz="2000" b="1" dirty="0"/>
              <a:t>schopné ovládať svoje citové prejavy.</a:t>
            </a:r>
          </a:p>
          <a:p>
            <a:pPr algn="just"/>
            <a:r>
              <a:rPr lang="sk-SK" sz="2000" dirty="0"/>
              <a:t>dieťa vy nemalo byť nadmerne plačlivé,</a:t>
            </a:r>
          </a:p>
          <a:p>
            <a:pPr algn="just"/>
            <a:r>
              <a:rPr lang="sk-SK" sz="2000" dirty="0"/>
              <a:t>malo by vedieť kontrolovať svoje impulzívne nápady,</a:t>
            </a:r>
          </a:p>
          <a:p>
            <a:pPr algn="just"/>
            <a:r>
              <a:rPr lang="sk-SK" sz="2000" dirty="0"/>
              <a:t>na neúspech by nemalo reagovať plačom resp. odmietaním ďalšej spolupráce práce </a:t>
            </a:r>
          </a:p>
          <a:p>
            <a:pPr algn="just"/>
            <a:r>
              <a:rPr lang="sk-SK" sz="2000" dirty="0"/>
              <a:t>malo by vedieť zvládnuť väčšiu záťaž – stres, ktorá súvisí s dennou dochádzkou do školy, s dennou prípravou na vyučovanie a s adaptáciou na nové školské podmienky a s nutnosťou dodržiavať školský poriadok.</a:t>
            </a:r>
          </a:p>
        </p:txBody>
      </p:sp>
    </p:spTree>
    <p:custDataLst>
      <p:tags r:id="rId1"/>
    </p:custDataLst>
  </p:cSld>
  <p:clrMapOvr>
    <a:masterClrMapping/>
  </p:clrMapOvr>
  <p:transition spd="med" advTm="18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119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b="1" dirty="0"/>
          </a:p>
          <a:p>
            <a:pPr marL="457200" lvl="1" indent="0">
              <a:buNone/>
            </a:pPr>
            <a:endParaRPr lang="sk-SK" dirty="0"/>
          </a:p>
          <a:p>
            <a:pPr lvl="1"/>
            <a:r>
              <a:rPr lang="sk-SK" dirty="0"/>
              <a:t>Dieťa by malo byť menej psychicky závislé od rodiny – </a:t>
            </a:r>
            <a:r>
              <a:rPr lang="sk-SK" dirty="0" err="1"/>
              <a:t>t.j</a:t>
            </a:r>
            <a:r>
              <a:rPr lang="sk-SK" dirty="0"/>
              <a:t>. aby  vedelo byť v triede s rovesníkmi, vedelo sústredene pracovať na hodine aj bez prítomnosti, podpory blízkych.</a:t>
            </a:r>
          </a:p>
          <a:p>
            <a:pPr lvl="1"/>
            <a:r>
              <a:rPr lang="sk-SK" dirty="0"/>
              <a:t>Vie rozvíjať nové vzťahy v triede, dokáže sa prispôsobiť deťom, vie spolupracovať -  t. j. nadviazať a udržať kontakt s deťmi</a:t>
            </a:r>
          </a:p>
          <a:p>
            <a:pPr lvl="1"/>
            <a:r>
              <a:rPr lang="sk-SK" dirty="0"/>
              <a:t>Aby dieťa vedelo prijať rolu žiaka a chápalo požiadavky učiteľa – ticho sedí, hlási sa, nevyrušuje</a:t>
            </a:r>
          </a:p>
          <a:p>
            <a:pPr lvl="1">
              <a:buNone/>
            </a:pPr>
            <a:endParaRPr lang="sk-SK" dirty="0"/>
          </a:p>
          <a:p>
            <a:pPr lvl="2"/>
            <a:endParaRPr lang="sk-SK" dirty="0"/>
          </a:p>
          <a:p>
            <a:pPr lvl="1">
              <a:buNone/>
            </a:pPr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724FDC58-A8A9-4645-8E9A-04D8D2E72B17}"/>
              </a:ext>
            </a:extLst>
          </p:cNvPr>
          <p:cNvSpPr txBox="1"/>
          <p:nvPr/>
        </p:nvSpPr>
        <p:spPr>
          <a:xfrm>
            <a:off x="1259632" y="112474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Sociálna zrelosť dieťaťa</a:t>
            </a:r>
          </a:p>
        </p:txBody>
      </p:sp>
    </p:spTree>
    <p:custDataLst>
      <p:tags r:id="rId1"/>
    </p:custDataLst>
  </p:cSld>
  <p:clrMapOvr>
    <a:masterClrMapping/>
  </p:clrMapOvr>
  <p:transition spd="med" advTm="15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935" y="97761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Osobnostné vlastnosti predškoláka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5214974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r>
              <a:rPr lang="sk-SK" sz="2000" dirty="0"/>
              <a:t>Dieťa by malo mať :</a:t>
            </a:r>
          </a:p>
          <a:p>
            <a:r>
              <a:rPr lang="sk-SK" sz="2000" b="1" dirty="0"/>
              <a:t>záujem o nové poznatky </a:t>
            </a:r>
            <a:r>
              <a:rPr lang="sk-SK" sz="2000" dirty="0"/>
              <a:t>a o školskú prácu – dieťa sa učí lebo to chce,      opakom sú detí, ktoré sa zaujímajú iba o hrové aktivity </a:t>
            </a:r>
          </a:p>
          <a:p>
            <a:r>
              <a:rPr lang="sk-SK" sz="2000" b="1" dirty="0"/>
              <a:t>vedomie povinností </a:t>
            </a:r>
            <a:r>
              <a:rPr lang="sk-SK" sz="2000" dirty="0"/>
              <a:t>vo vzťahu k školskej práci, /do školy bude chodiť vaše dieťa/ čiže</a:t>
            </a:r>
            <a:r>
              <a:rPr lang="sk-SK" sz="2000" i="1" dirty="0"/>
              <a:t> dieťa dokáže odložiť iné pre neho zaujímavé veci napr. hru, pozerania televízie a učí sa, resp. urobí to o čo ste ho požiadali a dohodli ste sa, že to bude mať na starosti napr. pripraví taniere, príbory na stôl pred večerou...</a:t>
            </a:r>
          </a:p>
          <a:p>
            <a:r>
              <a:rPr lang="sk-SK" sz="2000" dirty="0"/>
              <a:t>Istú miera </a:t>
            </a:r>
            <a:r>
              <a:rPr lang="sk-SK" sz="2000" b="1" dirty="0"/>
              <a:t>sebakontroly, </a:t>
            </a:r>
            <a:r>
              <a:rPr lang="sk-SK" sz="2000" b="1" dirty="0" err="1"/>
              <a:t>sebaregulácie</a:t>
            </a:r>
            <a:r>
              <a:rPr lang="sk-SK" sz="2000" b="1" dirty="0"/>
              <a:t> </a:t>
            </a:r>
            <a:r>
              <a:rPr lang="sk-SK" sz="2000" dirty="0"/>
              <a:t>svojho správania</a:t>
            </a:r>
          </a:p>
          <a:p>
            <a:r>
              <a:rPr lang="sk-SK" sz="2000" dirty="0"/>
              <a:t>Istú úroveň </a:t>
            </a:r>
            <a:r>
              <a:rPr lang="sk-SK" sz="2000" b="1" dirty="0"/>
              <a:t>vôľových vlastností </a:t>
            </a:r>
            <a:r>
              <a:rPr lang="sk-SK" sz="2000" dirty="0"/>
              <a:t>– ukončí prácu, pracuje samostatne </a:t>
            </a:r>
          </a:p>
          <a:p>
            <a:pPr marL="0" indent="0">
              <a:buNone/>
            </a:pPr>
            <a:r>
              <a:rPr lang="sk-SK" sz="2000" dirty="0"/>
              <a:t>     a vytrvalo na zadaných školských úlohách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9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400948" cy="796908"/>
          </a:xfrm>
        </p:spPr>
        <p:txBody>
          <a:bodyPr>
            <a:normAutofit/>
          </a:bodyPr>
          <a:lstStyle/>
          <a:p>
            <a:r>
              <a:rPr lang="sk-SK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Poznámky k práci s deťmi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5429288"/>
          </a:xfrm>
        </p:spPr>
        <p:txBody>
          <a:bodyPr>
            <a:normAutofit/>
          </a:bodyPr>
          <a:lstStyle/>
          <a:p>
            <a:r>
              <a:rPr lang="sk-SK" sz="2000" dirty="0"/>
              <a:t>Každý deň venujte </a:t>
            </a:r>
            <a:r>
              <a:rPr lang="sk-SK" sz="2000" b="1" dirty="0"/>
              <a:t>aspoň pol hodiny „učeniu“ s deťmi </a:t>
            </a:r>
            <a:r>
              <a:rPr lang="sk-SK" sz="2000" dirty="0"/>
              <a:t>môžete spolu robiť rôzne pracovné listy určené pre predškolákov (striedajte ťažšie cvičenia s ľahšími).</a:t>
            </a:r>
          </a:p>
          <a:p>
            <a:r>
              <a:rPr lang="sk-SK" sz="2000" dirty="0"/>
              <a:t>Začínajte cvičeniami, ktoré dieťa už ovláda a pri ktorých je úspešné.</a:t>
            </a:r>
          </a:p>
          <a:p>
            <a:r>
              <a:rPr lang="sk-SK" sz="2000" dirty="0"/>
              <a:t>Nikdy nenúťte dieťa, aby pracovalo s pracovnými listami, keď je unavené alebo nie je v pohode.</a:t>
            </a:r>
          </a:p>
          <a:p>
            <a:r>
              <a:rPr lang="sk-SK" sz="2000" dirty="0"/>
              <a:t>Zásadne dieťaťu jeho výkony nehaníme, každú </a:t>
            </a:r>
            <a:r>
              <a:rPr lang="sk-SK" sz="2000" b="1" dirty="0"/>
              <a:t>prácu dieťaťa pochválime</a:t>
            </a:r>
            <a:r>
              <a:rPr lang="sk-SK" sz="2000" dirty="0"/>
              <a:t>, oceníme už aj jeho snahu, prejavený záujem.</a:t>
            </a:r>
          </a:p>
          <a:p>
            <a:pPr>
              <a:buNone/>
            </a:pPr>
            <a:endParaRPr lang="sk-SK" sz="1800" dirty="0"/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12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Podporovať dieťa </a:t>
            </a:r>
            <a:r>
              <a:rPr lang="sk-SK" sz="2000" b="1" dirty="0"/>
              <a:t>v akýchkoľvek tvorivých činnostiach </a:t>
            </a:r>
            <a:r>
              <a:rPr lang="sk-SK" sz="2000" dirty="0"/>
              <a:t>– práca s </a:t>
            </a:r>
            <a:r>
              <a:rPr lang="sk-SK" sz="2000" dirty="0" err="1"/>
              <a:t>plastelinou</a:t>
            </a:r>
            <a:r>
              <a:rPr lang="sk-SK" sz="2000" dirty="0"/>
              <a:t>, kreslenie napr. prstové farby pre deti, čo neradi kreslia, vystrihovanie, lepenie, obtrhávanie obrázkov – palec –ukazovák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b="1" dirty="0"/>
              <a:t>Rozprávať s deťmi </a:t>
            </a:r>
            <a:r>
              <a:rPr lang="sk-SK" sz="2000" dirty="0"/>
              <a:t>o čomkoľvek, čítať rozprávky, vymýšľať rôzne hry, pohybové aktivity.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b="1" dirty="0"/>
              <a:t>Vyhradiť si čas na spoločnú pr</a:t>
            </a:r>
            <a:r>
              <a:rPr lang="sk-SK" sz="2000" dirty="0"/>
              <a:t>ácu resp. učenie sa s dieťaťom.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Užitočné je </a:t>
            </a:r>
            <a:r>
              <a:rPr lang="sk-SK" sz="2000" b="1" dirty="0"/>
              <a:t>hranie spoločenských hier,</a:t>
            </a:r>
            <a:r>
              <a:rPr lang="sk-SK" sz="2000" dirty="0"/>
              <a:t> kde sa môžu rozvíjať zručnosti sa vášho dieťaťa napr. človeče nehnevaj sa – rozvíjate počtové zručnosti, dieťa rozlišuje pomenuje farby, učí sa čo je viac a čo menej a nakoniec </a:t>
            </a:r>
            <a:r>
              <a:rPr lang="sk-SK" sz="1800" i="1" dirty="0"/>
              <a:t>...občasná prehra naučí vaše dieťa prijímať a zvládať aj neúspech.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91DB74BB-77FB-41BD-8F37-04C028B39477}"/>
              </a:ext>
            </a:extLst>
          </p:cNvPr>
          <p:cNvSpPr txBox="1"/>
          <p:nvPr/>
        </p:nvSpPr>
        <p:spPr>
          <a:xfrm>
            <a:off x="1179479" y="1751471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V domácich podmienkach je dôležité :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70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|1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2.7|1.8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7|7.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6|1.8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2.8|5.5|2.2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.6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|1.9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TM02900743[[fn=Prírodný]]</Template>
  <TotalTime>388</TotalTime>
  <Words>736</Words>
  <Application>Microsoft Office PowerPoint</Application>
  <PresentationFormat>Prezentácia na obrazovke (4:3)</PresentationFormat>
  <Paragraphs>67</Paragraphs>
  <Slides>10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Prírodný</vt:lpstr>
      <vt:lpstr>Zložky školskej spôsobilosti</vt:lpstr>
      <vt:lpstr>Telesná zrelosť</vt:lpstr>
      <vt:lpstr>Psychická zrelosť</vt:lpstr>
      <vt:lpstr>Snímka 4</vt:lpstr>
      <vt:lpstr>Emocionálna zrelosť dieťaťa</vt:lpstr>
      <vt:lpstr>Snímka 6</vt:lpstr>
      <vt:lpstr>Osobnostné vlastnosti predškoláka</vt:lpstr>
      <vt:lpstr>Poznámky k práci s deťmi</vt:lpstr>
      <vt:lpstr>Snímka 9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Zložky školskej pripravenosti</dc:title>
  <dc:creator>Moje</dc:creator>
  <cp:lastModifiedBy>hp</cp:lastModifiedBy>
  <cp:revision>82</cp:revision>
  <dcterms:created xsi:type="dcterms:W3CDTF">2018-03-12T16:56:40Z</dcterms:created>
  <dcterms:modified xsi:type="dcterms:W3CDTF">2021-02-08T13:31:03Z</dcterms:modified>
</cp:coreProperties>
</file>