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FF41A11-EE21-4C30-B1CA-237F1D6636E2}" type="datetimeFigureOut">
              <a:rPr lang="sk-SK" smtClean="0"/>
              <a:pPr/>
              <a:t>31. 3. 2021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E179A58-F35B-4BC5-B203-4F3BCC61FB8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1A11-EE21-4C30-B1CA-237F1D6636E2}" type="datetimeFigureOut">
              <a:rPr lang="sk-SK" smtClean="0"/>
              <a:pPr/>
              <a:t>31. 3. 2021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9A58-F35B-4BC5-B203-4F3BCC61FB8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1A11-EE21-4C30-B1CA-237F1D6636E2}" type="datetimeFigureOut">
              <a:rPr lang="sk-SK" smtClean="0"/>
              <a:pPr/>
              <a:t>31. 3. 2021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9A58-F35B-4BC5-B203-4F3BCC61FB8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F41A11-EE21-4C30-B1CA-237F1D6636E2}" type="datetimeFigureOut">
              <a:rPr lang="sk-SK" smtClean="0"/>
              <a:pPr/>
              <a:t>31. 3. 2021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179A58-F35B-4BC5-B203-4F3BCC61FB8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FF41A11-EE21-4C30-B1CA-237F1D6636E2}" type="datetimeFigureOut">
              <a:rPr lang="sk-SK" smtClean="0"/>
              <a:pPr/>
              <a:t>31. 3. 2021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E179A58-F35B-4BC5-B203-4F3BCC61FB8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1A11-EE21-4C30-B1CA-237F1D6636E2}" type="datetimeFigureOut">
              <a:rPr lang="sk-SK" smtClean="0"/>
              <a:pPr/>
              <a:t>31. 3. 2021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9A58-F35B-4BC5-B203-4F3BCC61FB8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1A11-EE21-4C30-B1CA-237F1D6636E2}" type="datetimeFigureOut">
              <a:rPr lang="sk-SK" smtClean="0"/>
              <a:pPr/>
              <a:t>31. 3. 2021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9A58-F35B-4BC5-B203-4F3BCC61FB8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F41A11-EE21-4C30-B1CA-237F1D6636E2}" type="datetimeFigureOut">
              <a:rPr lang="sk-SK" smtClean="0"/>
              <a:pPr/>
              <a:t>31. 3. 2021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179A58-F35B-4BC5-B203-4F3BCC61FB8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1A11-EE21-4C30-B1CA-237F1D6636E2}" type="datetimeFigureOut">
              <a:rPr lang="sk-SK" smtClean="0"/>
              <a:pPr/>
              <a:t>31. 3. 2021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9A58-F35B-4BC5-B203-4F3BCC61FB8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F41A11-EE21-4C30-B1CA-237F1D6636E2}" type="datetimeFigureOut">
              <a:rPr lang="sk-SK" smtClean="0"/>
              <a:pPr/>
              <a:t>31. 3. 2021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179A58-F35B-4BC5-B203-4F3BCC61FB8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F41A11-EE21-4C30-B1CA-237F1D6636E2}" type="datetimeFigureOut">
              <a:rPr lang="sk-SK" smtClean="0"/>
              <a:pPr/>
              <a:t>31. 3. 2021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179A58-F35B-4BC5-B203-4F3BCC61FB8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F41A11-EE21-4C30-B1CA-237F1D6636E2}" type="datetimeFigureOut">
              <a:rPr lang="sk-SK" smtClean="0"/>
              <a:pPr/>
              <a:t>31. 3. 2021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179A58-F35B-4BC5-B203-4F3BCC61FB8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dys2.eu/" TargetMode="External"/><Relationship Id="rId2" Type="http://schemas.openxmlformats.org/officeDocument/2006/relationships/hyperlink" Target="http://www.jazyky-bez-barie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smartbooks.s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hanovaskola.cz/" TargetMode="External"/><Relationship Id="rId2" Type="http://schemas.openxmlformats.org/officeDocument/2006/relationships/hyperlink" Target="http://www.matematika.cz/matematika-polopat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www.matematika.hrou.cz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sty.nanic.cz/" TargetMode="External"/><Relationship Id="rId2" Type="http://schemas.openxmlformats.org/officeDocument/2006/relationships/hyperlink" Target="http://www.testpark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slepemapy.cz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pantarhei.sk/audioknihy.html" TargetMode="External"/><Relationship Id="rId3" Type="http://schemas.openxmlformats.org/officeDocument/2006/relationships/hyperlink" Target="http://www.days2.org/" TargetMode="External"/><Relationship Id="rId7" Type="http://schemas.openxmlformats.org/officeDocument/2006/relationships/hyperlink" Target="https://martinus.sk/audioknihy" TargetMode="External"/><Relationship Id="rId2" Type="http://schemas.openxmlformats.org/officeDocument/2006/relationships/hyperlink" Target="http://www.brainjoging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udioteka.com/sk,http:/martinus.sk/audioknihy" TargetMode="External"/><Relationship Id="rId5" Type="http://schemas.openxmlformats.org/officeDocument/2006/relationships/hyperlink" Target="http://www.audiolibrix.com/sk" TargetMode="External"/><Relationship Id="rId10" Type="http://schemas.openxmlformats.org/officeDocument/2006/relationships/image" Target="../media/image7.jpeg"/><Relationship Id="rId4" Type="http://schemas.openxmlformats.org/officeDocument/2006/relationships/hyperlink" Target="http://www.tablexia.cz/" TargetMode="External"/><Relationship Id="rId9" Type="http://schemas.openxmlformats.org/officeDocument/2006/relationships/hyperlink" Target="http://www.dyscentrum.org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estpark.cz/" TargetMode="External"/><Relationship Id="rId13" Type="http://schemas.openxmlformats.org/officeDocument/2006/relationships/hyperlink" Target="http://www.tablexia.cz/" TargetMode="External"/><Relationship Id="rId18" Type="http://schemas.openxmlformats.org/officeDocument/2006/relationships/hyperlink" Target="http://www.dyscentrum.org/" TargetMode="External"/><Relationship Id="rId3" Type="http://schemas.openxmlformats.org/officeDocument/2006/relationships/hyperlink" Target="http://www.caldys2.eu/" TargetMode="External"/><Relationship Id="rId7" Type="http://schemas.openxmlformats.org/officeDocument/2006/relationships/hyperlink" Target="http://www.matematika.hrou.cz/" TargetMode="External"/><Relationship Id="rId12" Type="http://schemas.openxmlformats.org/officeDocument/2006/relationships/hyperlink" Target="http://www.days2.org/" TargetMode="External"/><Relationship Id="rId17" Type="http://schemas.openxmlformats.org/officeDocument/2006/relationships/hyperlink" Target="https://pantarhei.sk/audioknihy.html" TargetMode="External"/><Relationship Id="rId2" Type="http://schemas.openxmlformats.org/officeDocument/2006/relationships/hyperlink" Target="http://www.jazyky-bez-barier.cz/" TargetMode="External"/><Relationship Id="rId16" Type="http://schemas.openxmlformats.org/officeDocument/2006/relationships/hyperlink" Target="https://martinus.sk/audioknih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hanovaskola.cz/" TargetMode="External"/><Relationship Id="rId11" Type="http://schemas.openxmlformats.org/officeDocument/2006/relationships/hyperlink" Target="http://www.brainjoging.cz/" TargetMode="External"/><Relationship Id="rId5" Type="http://schemas.openxmlformats.org/officeDocument/2006/relationships/hyperlink" Target="http://www.matematika.cz/matematika-polopate" TargetMode="External"/><Relationship Id="rId15" Type="http://schemas.openxmlformats.org/officeDocument/2006/relationships/hyperlink" Target="http://audioteka.com/sk,http:/martinus.sk/audioknihy" TargetMode="External"/><Relationship Id="rId10" Type="http://schemas.openxmlformats.org/officeDocument/2006/relationships/hyperlink" Target="http://www.slepemapy.cz/" TargetMode="External"/><Relationship Id="rId19" Type="http://schemas.openxmlformats.org/officeDocument/2006/relationships/image" Target="../media/image8.png"/><Relationship Id="rId4" Type="http://schemas.openxmlformats.org/officeDocument/2006/relationships/hyperlink" Target="http://www.smartbooks.sk/" TargetMode="External"/><Relationship Id="rId9" Type="http://schemas.openxmlformats.org/officeDocument/2006/relationships/hyperlink" Target="http://www.testy.nanic.cz/" TargetMode="External"/><Relationship Id="rId14" Type="http://schemas.openxmlformats.org/officeDocument/2006/relationships/hyperlink" Target="http://www.audiolibrix.com/s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Vývinové poruchy učenia </a:t>
            </a:r>
            <a:br>
              <a:rPr lang="sk-SK" dirty="0" smtClean="0"/>
            </a:br>
            <a:r>
              <a:rPr lang="sk-SK" dirty="0" smtClean="0"/>
              <a:t>rady pre rodičov a učiteľov - </a:t>
            </a:r>
            <a:r>
              <a:rPr lang="sk-SK" sz="2200" dirty="0" smtClean="0"/>
              <a:t>tipy na pomôcky, pracovné listy, edukačné a </a:t>
            </a:r>
            <a:r>
              <a:rPr lang="sk-SK" sz="2200" dirty="0" err="1" smtClean="0"/>
              <a:t>online</a:t>
            </a:r>
            <a:r>
              <a:rPr lang="sk-SK" sz="2200" dirty="0" smtClean="0"/>
              <a:t> aktivity a programy, ktoré môžu pomôcť </a:t>
            </a:r>
            <a:r>
              <a:rPr lang="sk-SK" sz="2400" dirty="0" smtClean="0"/>
              <a:t>2.stupeň ZŠ</a:t>
            </a:r>
            <a:endParaRPr lang="sk-SK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Centrum pedagogicko-psychologického poradenstva a prevencie Trebišov</a:t>
            </a:r>
          </a:p>
          <a:p>
            <a:r>
              <a:rPr lang="sk-SK" dirty="0" smtClean="0"/>
              <a:t>                                                            </a:t>
            </a:r>
            <a:r>
              <a:rPr lang="sk-SK" sz="1400" dirty="0" smtClean="0"/>
              <a:t>Mgr. Jaroslava </a:t>
            </a:r>
            <a:r>
              <a:rPr lang="sk-SK" sz="1400" dirty="0" err="1" smtClean="0"/>
              <a:t>Nitraiová</a:t>
            </a:r>
            <a:endParaRPr lang="sk-SK" sz="1400" dirty="0" smtClean="0"/>
          </a:p>
          <a:p>
            <a:r>
              <a:rPr lang="sk-SK" sz="1400" dirty="0" smtClean="0"/>
              <a:t>                                                                                    </a:t>
            </a:r>
            <a:r>
              <a:rPr lang="sk-SK" sz="1200" dirty="0" smtClean="0"/>
              <a:t>špeciálny pedagóg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Slovenský jazyk </a:t>
            </a:r>
            <a:br>
              <a:rPr lang="sk-SK" dirty="0" smtClean="0"/>
            </a:br>
            <a:r>
              <a:rPr lang="sk-SK" dirty="0" smtClean="0"/>
              <a:t>a cudzie jazyky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800" b="1" dirty="0" smtClean="0"/>
              <a:t>Špeciálne deti s VPU využijú najrôznejšie pomôcky, pretože potrebujú informácie získať rôznymi cestami,</a:t>
            </a:r>
          </a:p>
          <a:p>
            <a:pPr algn="just"/>
            <a:r>
              <a:rPr lang="sk-SK" sz="1600" b="1" dirty="0" smtClean="0"/>
              <a:t>Potom si ich oveľa ľahšie zapamätajú:</a:t>
            </a:r>
          </a:p>
          <a:p>
            <a:pPr algn="just"/>
            <a:r>
              <a:rPr lang="sk-SK" sz="1600" b="1" dirty="0" smtClean="0">
                <a:hlinkClick r:id="rId2"/>
              </a:rPr>
              <a:t>http://www.jazyky-bez-barier.cz/</a:t>
            </a:r>
            <a:endParaRPr lang="sk-SK" sz="1600" b="1" dirty="0" smtClean="0"/>
          </a:p>
          <a:p>
            <a:pPr algn="just"/>
            <a:r>
              <a:rPr lang="sk-SK" sz="1600" dirty="0" smtClean="0"/>
              <a:t>táto aplikácia pomáha deťom aj dospelým s </a:t>
            </a:r>
            <a:r>
              <a:rPr lang="sk-SK" sz="1600" dirty="0" err="1" smtClean="0"/>
              <a:t>dyslexiou</a:t>
            </a:r>
            <a:r>
              <a:rPr lang="sk-SK" sz="1600" dirty="0" smtClean="0"/>
              <a:t> pri výučbe angličtiny aj ďalších jazykov</a:t>
            </a:r>
          </a:p>
          <a:p>
            <a:pPr algn="just"/>
            <a:r>
              <a:rPr lang="sk-SK" sz="1600" dirty="0" smtClean="0"/>
              <a:t>možno ju používať na PC, </a:t>
            </a:r>
            <a:r>
              <a:rPr lang="sk-SK" sz="1600" dirty="0" err="1" smtClean="0"/>
              <a:t>tabletoch</a:t>
            </a:r>
            <a:r>
              <a:rPr lang="sk-SK" sz="1600" dirty="0" smtClean="0"/>
              <a:t>, mobiloch aj počítačoch Apple, program na stiahnutie je zadarmo, </a:t>
            </a:r>
          </a:p>
          <a:p>
            <a:pPr algn="just"/>
            <a:r>
              <a:rPr lang="sk-SK" sz="1600" dirty="0" smtClean="0"/>
              <a:t>sú tu pripravené súbory s učivom, ale aj veľa doplňujúcich zaujímavých súborov, okrem toho je možné program aktívne dopĺňať o nové súbory, teda v podstate o novú výučbovú látku, </a:t>
            </a:r>
          </a:p>
          <a:p>
            <a:pPr algn="just"/>
            <a:r>
              <a:rPr lang="sk-SK" sz="1600" dirty="0" smtClean="0"/>
              <a:t>v rámci medzinárodného projektu CalDys2 vznikli nové webové stránky </a:t>
            </a:r>
            <a:r>
              <a:rPr lang="sk-SK" sz="1600" dirty="0" smtClean="0">
                <a:hlinkClick r:id="rId3"/>
              </a:rPr>
              <a:t>http://www.caldys2.eu</a:t>
            </a:r>
            <a:r>
              <a:rPr lang="sk-SK" sz="1600" dirty="0" smtClean="0"/>
              <a:t>, ktoré ponúkajú rôzne hrové aktivity zamerané na precvičovanie angličtiny a sú určené špeciálne pre žiakov s VPU,</a:t>
            </a:r>
          </a:p>
          <a:p>
            <a:pPr algn="just"/>
            <a:r>
              <a:rPr lang="sk-SK" sz="1600" b="1" dirty="0" smtClean="0"/>
              <a:t>CD Odvážny Viliam </a:t>
            </a:r>
            <a:r>
              <a:rPr lang="sk-SK" sz="1600" dirty="0" smtClean="0"/>
              <a:t>je špeciálny výučbový program, ktorý je zameraný na rozvoj pasívnej a aktívnej slovnej zásoby žiakov so sluchovým postihnutím v prípravnom až 3.ročníku ZŠ,</a:t>
            </a:r>
          </a:p>
          <a:p>
            <a:pPr algn="just"/>
            <a:endParaRPr lang="sk-SK" sz="1600" dirty="0"/>
          </a:p>
        </p:txBody>
      </p:sp>
      <p:pic>
        <p:nvPicPr>
          <p:cNvPr id="6" name="Obrázok 5" descr="Slovenský jazyk :: Tomasmikula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0"/>
            <a:ext cx="3619515" cy="1381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Slovenský jazyk </a:t>
            </a:r>
            <a:br>
              <a:rPr lang="sk-SK" dirty="0" smtClean="0"/>
            </a:br>
            <a:r>
              <a:rPr lang="sk-SK" dirty="0" smtClean="0"/>
              <a:t>a cudzie jazyky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1600" b="1" dirty="0" smtClean="0"/>
              <a:t>CD Detský kútik 1 – 5 </a:t>
            </a:r>
            <a:r>
              <a:rPr lang="sk-SK" sz="1600" dirty="0" smtClean="0"/>
              <a:t>slúži na vyučovanie žiakov 1. – 4. ročníka ZŠ s VPU,</a:t>
            </a:r>
          </a:p>
          <a:p>
            <a:r>
              <a:rPr lang="sk-SK" sz="1600" b="1" dirty="0" smtClean="0"/>
              <a:t>FONO </a:t>
            </a:r>
            <a:r>
              <a:rPr lang="sk-SK" sz="1600" dirty="0" smtClean="0"/>
              <a:t>je súbor programov vhodný na rečovú terapiu detí s poruchami reči a učenia sa, má doložku MŠ SR,</a:t>
            </a:r>
          </a:p>
          <a:p>
            <a:endParaRPr lang="sk-SK" sz="1600" dirty="0" smtClean="0"/>
          </a:p>
          <a:p>
            <a:r>
              <a:rPr lang="sk-SK" sz="1600" b="1" dirty="0" smtClean="0"/>
              <a:t>Program </a:t>
            </a:r>
            <a:r>
              <a:rPr lang="sk-SK" sz="1600" b="1" dirty="0" err="1" smtClean="0"/>
              <a:t>DysCom</a:t>
            </a:r>
            <a:r>
              <a:rPr lang="sk-SK" sz="1600" b="1" dirty="0" smtClean="0"/>
              <a:t> SK </a:t>
            </a:r>
            <a:r>
              <a:rPr lang="sk-SK" sz="1600" dirty="0" smtClean="0"/>
              <a:t>je učebná pomôcka vhodná pre výchovno-vzdelávaciu poradenskú prácu so žiakmi so ŠVVP a žiakmi s ťažkosťami s osvojovaním si čítania a písania v školách a poradenských zariadeniach,</a:t>
            </a:r>
          </a:p>
          <a:p>
            <a:endParaRPr lang="sk-SK" sz="1600" dirty="0" smtClean="0"/>
          </a:p>
          <a:p>
            <a:r>
              <a:rPr lang="sk-SK" sz="1600" dirty="0" smtClean="0"/>
              <a:t>Na stránke </a:t>
            </a:r>
            <a:r>
              <a:rPr lang="sk-SK" sz="1600" dirty="0" smtClean="0">
                <a:hlinkClick r:id="rId2"/>
              </a:rPr>
              <a:t>http://www.smartbooks.sk/</a:t>
            </a:r>
            <a:r>
              <a:rPr lang="sk-SK" sz="1600" dirty="0" smtClean="0"/>
              <a:t> nájdete úlohy k učivu 1. – 9. ročníka ZŠ,</a:t>
            </a:r>
          </a:p>
          <a:p>
            <a:r>
              <a:rPr lang="sk-SK" sz="1600" b="1" dirty="0" smtClean="0"/>
              <a:t>Pavučinka</a:t>
            </a:r>
            <a:r>
              <a:rPr lang="sk-SK" sz="1600" dirty="0" smtClean="0"/>
              <a:t> – nakladateľstvo </a:t>
            </a:r>
            <a:r>
              <a:rPr lang="sk-SK" sz="1600" dirty="0" err="1" smtClean="0"/>
              <a:t>Tobiáš</a:t>
            </a:r>
            <a:r>
              <a:rPr lang="sk-SK" sz="1600" dirty="0" smtClean="0"/>
              <a:t>, vychádza séria pracovných listov pre žiakov s VPU, k dispozícii sú aj v interaktívnej verzii pre školy,</a:t>
            </a:r>
          </a:p>
          <a:p>
            <a:endParaRPr lang="sk-SK" sz="1600" dirty="0" smtClean="0"/>
          </a:p>
          <a:p>
            <a:r>
              <a:rPr lang="sk-SK" sz="1600" dirty="0" smtClean="0"/>
              <a:t>Vydavateľstvo </a:t>
            </a:r>
            <a:r>
              <a:rPr lang="sk-SK" sz="1600" dirty="0" err="1" smtClean="0"/>
              <a:t>Ikar</a:t>
            </a:r>
            <a:r>
              <a:rPr lang="sk-SK" sz="1600" dirty="0" smtClean="0"/>
              <a:t> vydáva sériu </a:t>
            </a:r>
            <a:r>
              <a:rPr lang="sk-SK" sz="1600" b="1" dirty="0" smtClean="0"/>
              <a:t>Precvičme si slovenčinu </a:t>
            </a:r>
            <a:r>
              <a:rPr lang="sk-SK" sz="1600" dirty="0" smtClean="0"/>
              <a:t>/materiály sú odstupňované podľa jednotlivých ročníkov a zahŕňajú učivo celého druhého stupňa ZŠ. </a:t>
            </a:r>
          </a:p>
        </p:txBody>
      </p:sp>
      <p:pic>
        <p:nvPicPr>
          <p:cNvPr id="4" name="Obrázok 3" descr="Kedy začať s cudzím jazykom? Priskoro sa nemusí oplatiť - Škola - Užitočná  pravda - Pravda.sk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14290"/>
            <a:ext cx="3571900" cy="108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matematika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sk-SK" sz="1600" dirty="0" smtClean="0">
              <a:hlinkClick r:id="rId2"/>
            </a:endParaRPr>
          </a:p>
          <a:p>
            <a:endParaRPr lang="sk-SK" sz="1600" dirty="0" smtClean="0">
              <a:hlinkClick r:id="rId2"/>
            </a:endParaRPr>
          </a:p>
          <a:p>
            <a:r>
              <a:rPr lang="sk-SK" sz="1600" dirty="0" smtClean="0">
                <a:hlinkClick r:id="rId2"/>
              </a:rPr>
              <a:t>http://www.matematika.cz/matematika-polopate</a:t>
            </a:r>
            <a:r>
              <a:rPr lang="sk-SK" sz="1600" dirty="0" smtClean="0"/>
              <a:t> - jednoducho vysvetlené základné matematické operácie,</a:t>
            </a:r>
          </a:p>
          <a:p>
            <a:endParaRPr lang="sk-SK" sz="1600" dirty="0" smtClean="0"/>
          </a:p>
          <a:p>
            <a:r>
              <a:rPr lang="sk-SK" sz="1600" dirty="0" smtClean="0">
                <a:hlinkClick r:id="rId3"/>
              </a:rPr>
              <a:t>http://www.khanovaskola.cz</a:t>
            </a:r>
            <a:r>
              <a:rPr lang="sk-SK" sz="1600" dirty="0" smtClean="0"/>
              <a:t> – vysvetlenie jednotlivých pojmov a postupov aj s príkladmi riešenia,</a:t>
            </a:r>
          </a:p>
          <a:p>
            <a:endParaRPr lang="sk-SK" sz="1600" dirty="0" smtClean="0"/>
          </a:p>
          <a:p>
            <a:r>
              <a:rPr lang="sk-SK" sz="1600" dirty="0" smtClean="0">
                <a:hlinkClick r:id="rId4"/>
              </a:rPr>
              <a:t>http://www.matematika.hrou.cz</a:t>
            </a:r>
            <a:r>
              <a:rPr lang="sk-SK" sz="1600" dirty="0" smtClean="0"/>
              <a:t> – jednoduché príklady súťažnou formou,</a:t>
            </a:r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/>
          </a:p>
        </p:txBody>
      </p:sp>
      <p:pic>
        <p:nvPicPr>
          <p:cNvPr id="4" name="Obrázok 3" descr="Získať Čísla a matematika pre deti – Microsoft Store sk-SK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214290"/>
            <a:ext cx="3214710" cy="1228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 descr="Matematika :: Nikola Nosková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4414" y="4786322"/>
            <a:ext cx="6000792" cy="1371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Ostatné predmety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1600" dirty="0" smtClean="0"/>
              <a:t>Na adrese </a:t>
            </a:r>
            <a:r>
              <a:rPr lang="sk-SK" sz="1600" dirty="0" smtClean="0">
                <a:hlinkClick r:id="rId2"/>
              </a:rPr>
              <a:t>http://www.testpark.cz</a:t>
            </a:r>
            <a:r>
              <a:rPr lang="sk-SK" sz="1600" dirty="0" smtClean="0"/>
              <a:t> nájdete najrôznejšie testy z jednotlivých vyučovacích predmetov /nechýbajú ani hlavné mestá Európy z geografie alebo téma pravek z dejepisu/. Výhodou tohto webu je, že ihneď vidíte, či bola zadaná odpoveď správna, alebo nie. </a:t>
            </a:r>
          </a:p>
          <a:p>
            <a:r>
              <a:rPr lang="sk-SK" sz="1600" dirty="0" smtClean="0"/>
              <a:t>Web </a:t>
            </a:r>
            <a:r>
              <a:rPr lang="sk-SK" sz="1600" dirty="0" smtClean="0">
                <a:hlinkClick r:id="rId3"/>
              </a:rPr>
              <a:t>http://www.testy.nanic.cz</a:t>
            </a:r>
            <a:r>
              <a:rPr lang="sk-SK" sz="1600" dirty="0" smtClean="0"/>
              <a:t> obsahuje veľa testov a kvízov zo všetkých možných oblastí ľudského poznania. Je možné ich použiť na trénovanie znalostí alebo len tak pre zábavu.</a:t>
            </a:r>
          </a:p>
          <a:p>
            <a:r>
              <a:rPr lang="sk-SK" sz="1600" dirty="0" smtClean="0"/>
              <a:t>Ako už aj názov napovedá, na adrese </a:t>
            </a:r>
            <a:r>
              <a:rPr lang="sk-SK" sz="1600" dirty="0" smtClean="0">
                <a:hlinkClick r:id="rId4"/>
              </a:rPr>
              <a:t>http://www.slepemapy.cz</a:t>
            </a:r>
            <a:r>
              <a:rPr lang="sk-SK" sz="1600" dirty="0" smtClean="0"/>
              <a:t> nájdete slepé mapy štátov celého sveta, môžete hľadať aj mestá alebo pohoria.</a:t>
            </a:r>
          </a:p>
          <a:p>
            <a:r>
              <a:rPr lang="sk-SK" sz="1600" dirty="0" smtClean="0"/>
              <a:t> </a:t>
            </a:r>
            <a:r>
              <a:rPr lang="sk-SK" sz="1600" b="1" dirty="0" smtClean="0"/>
              <a:t>jedinci s VPU potrebujú priebežne trénovať pamäť, verbálne vyjadrovanie, </a:t>
            </a:r>
            <a:r>
              <a:rPr lang="sk-SK" sz="1600" dirty="0" smtClean="0"/>
              <a:t>sluchovú aj zrakovú percepciu aj niektoré ďalšie schopnosti a zručnosti, ktoré bývajú v súvislosti s VPU tradične oslabené. Pre tieto aktivity nájdete veľkú podporu na internete, napr. najrôznejšie kurzy, tréningy a cvičenia.</a:t>
            </a:r>
          </a:p>
          <a:p>
            <a:endParaRPr lang="sk-SK" sz="1600" dirty="0"/>
          </a:p>
        </p:txBody>
      </p:sp>
      <p:pic>
        <p:nvPicPr>
          <p:cNvPr id="4" name="Obrázok 3" descr="Profil školy | Gymnázium Angely Merici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142852"/>
            <a:ext cx="3500462" cy="1181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Medzi tieto ľahko dostupné</a:t>
            </a:r>
            <a:br>
              <a:rPr lang="sk-SK" dirty="0" smtClean="0"/>
            </a:br>
            <a:r>
              <a:rPr lang="sk-SK" dirty="0" smtClean="0"/>
              <a:t> aktivity patrí: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1600" b="1" dirty="0" smtClean="0"/>
              <a:t>Program HAPPYNEURON </a:t>
            </a:r>
            <a:r>
              <a:rPr lang="sk-SK" sz="1600" b="1" dirty="0" err="1" smtClean="0"/>
              <a:t>Brain</a:t>
            </a:r>
            <a:r>
              <a:rPr lang="sk-SK" sz="1600" b="1" dirty="0" smtClean="0"/>
              <a:t> </a:t>
            </a:r>
            <a:r>
              <a:rPr lang="sk-SK" sz="1600" b="1" dirty="0" err="1" smtClean="0"/>
              <a:t>Jogging</a:t>
            </a:r>
            <a:r>
              <a:rPr lang="sk-SK" sz="1600" b="1" dirty="0" smtClean="0"/>
              <a:t> </a:t>
            </a:r>
            <a:r>
              <a:rPr lang="sk-SK" sz="1600" dirty="0" smtClean="0"/>
              <a:t>– </a:t>
            </a:r>
            <a:r>
              <a:rPr lang="sk-SK" sz="1600" dirty="0" smtClean="0">
                <a:hlinkClick r:id="rId2"/>
              </a:rPr>
              <a:t>http://www.brainjoging.cz</a:t>
            </a:r>
            <a:r>
              <a:rPr lang="sk-SK" sz="1600" dirty="0" smtClean="0"/>
              <a:t> </a:t>
            </a:r>
          </a:p>
          <a:p>
            <a:r>
              <a:rPr lang="sk-SK" sz="1600" b="1" dirty="0" smtClean="0"/>
              <a:t>Hry pre dospievajúcich s poruchami učenia</a:t>
            </a:r>
            <a:r>
              <a:rPr lang="sk-SK" sz="1600" dirty="0" smtClean="0"/>
              <a:t>, ktoré trénujú všetko vyššie uvedené a sú voľne dostupné v niekoľkých jazykoch, ktoré boli vytvorené v rámci medzinárodného projektu – </a:t>
            </a:r>
            <a:r>
              <a:rPr lang="sk-SK" sz="1600" dirty="0" smtClean="0">
                <a:hlinkClick r:id="rId3"/>
              </a:rPr>
              <a:t>http://www.days2.org</a:t>
            </a:r>
            <a:endParaRPr lang="sk-SK" sz="1600" dirty="0" smtClean="0"/>
          </a:p>
          <a:p>
            <a:r>
              <a:rPr lang="sk-SK" sz="1600" dirty="0" smtClean="0"/>
              <a:t>Aplikácia pre tablety nazvaná TABLEXIA, o ktorej nájdete informácie na </a:t>
            </a:r>
            <a:r>
              <a:rPr lang="sk-SK" sz="1600" dirty="0" smtClean="0">
                <a:hlinkClick r:id="rId4"/>
              </a:rPr>
              <a:t>http://www.tablexia.cz</a:t>
            </a:r>
            <a:r>
              <a:rPr lang="sk-SK" sz="1600" dirty="0" smtClean="0"/>
              <a:t> – ponúka niekoľko atraktívnych hier pre rozvoj poznávacích funkcií, ktoré bývajú pri VPU tradične oslabené, všetko je určené pre dospievajúcich s VPU.</a:t>
            </a:r>
          </a:p>
          <a:p>
            <a:r>
              <a:rPr lang="sk-SK" sz="1600" dirty="0" smtClean="0"/>
              <a:t>Je možné zakúpiť aj publikácie zaoberajúce sa touto témou – Cvičíme </a:t>
            </a:r>
            <a:r>
              <a:rPr lang="sk-SK" sz="1600" dirty="0" err="1" smtClean="0"/>
              <a:t>pameť</a:t>
            </a:r>
            <a:r>
              <a:rPr lang="sk-SK" sz="1600" dirty="0" smtClean="0"/>
              <a:t> z Pražskej pedagogicko-psychologickej poradne, </a:t>
            </a:r>
          </a:p>
          <a:p>
            <a:r>
              <a:rPr lang="sk-SK" sz="1600" dirty="0" smtClean="0"/>
              <a:t>Tipy, triky a techniky </a:t>
            </a:r>
            <a:r>
              <a:rPr lang="sk-SK" sz="1600" dirty="0" err="1" smtClean="0"/>
              <a:t>pro</a:t>
            </a:r>
            <a:r>
              <a:rPr lang="sk-SK" sz="1600" dirty="0" smtClean="0"/>
              <a:t> </a:t>
            </a:r>
            <a:r>
              <a:rPr lang="sk-SK" sz="1600" dirty="0" err="1" smtClean="0"/>
              <a:t>trénink</a:t>
            </a:r>
            <a:r>
              <a:rPr lang="sk-SK" sz="1600" dirty="0" smtClean="0"/>
              <a:t> mozgu, Portál</a:t>
            </a:r>
          </a:p>
          <a:p>
            <a:r>
              <a:rPr lang="sk-SK" sz="1600" dirty="0" err="1" smtClean="0"/>
              <a:t>Audioknihy</a:t>
            </a:r>
            <a:r>
              <a:rPr lang="sk-SK" sz="1600" dirty="0" smtClean="0"/>
              <a:t> a zdramatizované diela nájdete na portáli </a:t>
            </a:r>
            <a:r>
              <a:rPr lang="sk-SK" sz="1600" dirty="0" err="1" smtClean="0"/>
              <a:t>YouTube</a:t>
            </a:r>
            <a:r>
              <a:rPr lang="sk-SK" sz="1600" dirty="0" smtClean="0"/>
              <a:t> </a:t>
            </a:r>
            <a:r>
              <a:rPr lang="sk-SK" sz="1600" dirty="0" err="1" smtClean="0"/>
              <a:t>napr</a:t>
            </a:r>
            <a:r>
              <a:rPr lang="sk-SK" sz="1600" dirty="0" smtClean="0"/>
              <a:t>:</a:t>
            </a:r>
          </a:p>
          <a:p>
            <a:r>
              <a:rPr lang="sk-SK" sz="1600" dirty="0" err="1" smtClean="0">
                <a:hlinkClick r:id="rId5"/>
              </a:rPr>
              <a:t>www.audiolibrix.com</a:t>
            </a:r>
            <a:r>
              <a:rPr lang="sk-SK" sz="1600" dirty="0" smtClean="0">
                <a:hlinkClick r:id="rId5"/>
              </a:rPr>
              <a:t>/</a:t>
            </a:r>
            <a:r>
              <a:rPr lang="sk-SK" sz="1600" dirty="0" err="1" smtClean="0">
                <a:hlinkClick r:id="rId5"/>
              </a:rPr>
              <a:t>sk</a:t>
            </a:r>
            <a:r>
              <a:rPr lang="sk-SK" sz="1600" dirty="0" smtClean="0"/>
              <a:t>, </a:t>
            </a:r>
            <a:r>
              <a:rPr lang="sk-SK" sz="1600" dirty="0" smtClean="0">
                <a:hlinkClick r:id="rId6"/>
              </a:rPr>
              <a:t>https://audioteka.com/sk,</a:t>
            </a:r>
          </a:p>
          <a:p>
            <a:r>
              <a:rPr lang="sk-SK" sz="1600" dirty="0" smtClean="0">
                <a:hlinkClick r:id="rId7"/>
              </a:rPr>
              <a:t>https://martinus.sk/audioknihy</a:t>
            </a:r>
            <a:r>
              <a:rPr lang="sk-SK" sz="1600" dirty="0" smtClean="0"/>
              <a:t>, </a:t>
            </a:r>
            <a:r>
              <a:rPr lang="sk-SK" sz="1600" dirty="0" smtClean="0">
                <a:hlinkClick r:id="rId8"/>
              </a:rPr>
              <a:t>https://pantarhei.sk/audioknihy.html</a:t>
            </a:r>
            <a:r>
              <a:rPr lang="sk-SK" sz="1600" dirty="0" smtClean="0"/>
              <a:t>,</a:t>
            </a:r>
          </a:p>
          <a:p>
            <a:r>
              <a:rPr lang="sk-SK" sz="1600" dirty="0" smtClean="0"/>
              <a:t>Celá séria pomôcok je na pražskom </a:t>
            </a:r>
            <a:r>
              <a:rPr lang="sk-SK" sz="1600" dirty="0" err="1" smtClean="0"/>
              <a:t>DYS-centre</a:t>
            </a:r>
            <a:r>
              <a:rPr lang="sk-SK" sz="1600" dirty="0" smtClean="0"/>
              <a:t> </a:t>
            </a:r>
            <a:r>
              <a:rPr lang="sk-SK" sz="1600" dirty="0" smtClean="0">
                <a:hlinkClick r:id="rId9"/>
              </a:rPr>
              <a:t>http://www.dyscentrum.org</a:t>
            </a:r>
            <a:r>
              <a:rPr lang="sk-SK" sz="1600" dirty="0" smtClean="0"/>
              <a:t> v sekcii </a:t>
            </a:r>
            <a:r>
              <a:rPr lang="sk-SK" sz="1600" dirty="0" err="1" smtClean="0"/>
              <a:t>e-shop</a:t>
            </a:r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/>
          </a:p>
        </p:txBody>
      </p:sp>
      <p:pic>
        <p:nvPicPr>
          <p:cNvPr id="4" name="Obrázok 3" descr="Knihy a audioknihy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357950" y="214290"/>
            <a:ext cx="2295525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               Ďakujem za pozornosť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pPr>
              <a:buNone/>
            </a:pPr>
            <a:r>
              <a:rPr lang="sk-SK" sz="1600" b="1" smtClean="0">
                <a:hlinkClick r:id="rId2"/>
              </a:rPr>
              <a:t>  </a:t>
            </a:r>
            <a:r>
              <a:rPr lang="sk-SK" sz="1600" b="1" smtClean="0">
                <a:hlinkClick r:id="rId2"/>
              </a:rPr>
              <a:t>        </a:t>
            </a:r>
            <a:r>
              <a:rPr lang="sk-SK" sz="1600" b="1" dirty="0" smtClean="0">
                <a:hlinkClick r:id="rId2"/>
              </a:rPr>
              <a:t>http://www.jazyky-bez-barier.cz/</a:t>
            </a:r>
            <a:r>
              <a:rPr lang="sk-SK" sz="1600" b="1" dirty="0" smtClean="0"/>
              <a:t>, </a:t>
            </a:r>
            <a:r>
              <a:rPr lang="sk-SK" sz="1600" dirty="0" smtClean="0">
                <a:hlinkClick r:id="rId3"/>
              </a:rPr>
              <a:t>http://www.caldys2.eu</a:t>
            </a:r>
            <a:r>
              <a:rPr lang="sk-SK" sz="1600" dirty="0" smtClean="0"/>
              <a:t>, </a:t>
            </a:r>
            <a:r>
              <a:rPr lang="sk-SK" sz="1600" dirty="0" smtClean="0">
                <a:hlinkClick r:id="rId4"/>
              </a:rPr>
              <a:t>http://www.smartbooks.sk/</a:t>
            </a:r>
            <a:r>
              <a:rPr lang="sk-SK" sz="1600" dirty="0" smtClean="0"/>
              <a:t>, </a:t>
            </a:r>
            <a:r>
              <a:rPr lang="sk-SK" sz="1600" dirty="0" smtClean="0">
                <a:hlinkClick r:id="rId5"/>
              </a:rPr>
              <a:t>http://www.matematika.cz/matematika-polopate</a:t>
            </a:r>
            <a:r>
              <a:rPr lang="sk-SK" sz="1600" dirty="0" smtClean="0"/>
              <a:t>,</a:t>
            </a:r>
          </a:p>
          <a:p>
            <a:pPr>
              <a:buNone/>
            </a:pPr>
            <a:r>
              <a:rPr lang="sk-SK" sz="1600" dirty="0" smtClean="0">
                <a:hlinkClick r:id="rId6"/>
              </a:rPr>
              <a:t>        http</a:t>
            </a:r>
            <a:r>
              <a:rPr lang="sk-SK" sz="1600" dirty="0" smtClean="0">
                <a:hlinkClick r:id="rId6"/>
              </a:rPr>
              <a:t>://www.khanovaskola.cz</a:t>
            </a:r>
            <a:r>
              <a:rPr lang="sk-SK" sz="1600" dirty="0" smtClean="0"/>
              <a:t>, </a:t>
            </a:r>
            <a:r>
              <a:rPr lang="sk-SK" sz="1600" dirty="0" smtClean="0">
                <a:hlinkClick r:id="rId7"/>
              </a:rPr>
              <a:t>http://www.matematika.hrou.cz</a:t>
            </a:r>
            <a:r>
              <a:rPr lang="sk-SK" sz="1600" dirty="0" smtClean="0"/>
              <a:t>, </a:t>
            </a:r>
            <a:r>
              <a:rPr lang="sk-SK" sz="1600" dirty="0" smtClean="0">
                <a:hlinkClick r:id="rId8"/>
              </a:rPr>
              <a:t>http://www.testpark.cz</a:t>
            </a:r>
            <a:r>
              <a:rPr lang="sk-SK" sz="1600" dirty="0" smtClean="0"/>
              <a:t>, </a:t>
            </a:r>
            <a:r>
              <a:rPr lang="sk-SK" sz="1600" dirty="0" smtClean="0">
                <a:hlinkClick r:id="rId9"/>
              </a:rPr>
              <a:t>http://www.testy.nanic.cz</a:t>
            </a:r>
            <a:r>
              <a:rPr lang="sk-SK" sz="1600" dirty="0" smtClean="0"/>
              <a:t>, </a:t>
            </a:r>
            <a:r>
              <a:rPr lang="sk-SK" sz="1600" dirty="0" smtClean="0">
                <a:hlinkClick r:id="rId10"/>
              </a:rPr>
              <a:t>http://www.slepemapy.cz</a:t>
            </a:r>
            <a:r>
              <a:rPr lang="sk-SK" sz="1600" dirty="0" smtClean="0"/>
              <a:t> ,</a:t>
            </a:r>
          </a:p>
          <a:p>
            <a:r>
              <a:rPr lang="sk-SK" sz="1600" dirty="0" smtClean="0">
                <a:hlinkClick r:id="rId11"/>
              </a:rPr>
              <a:t>http://www.brainjoging.cz</a:t>
            </a:r>
            <a:r>
              <a:rPr lang="sk-SK" sz="1600" dirty="0" smtClean="0"/>
              <a:t>, </a:t>
            </a:r>
            <a:r>
              <a:rPr lang="sk-SK" sz="1600" dirty="0" smtClean="0">
                <a:hlinkClick r:id="rId12"/>
              </a:rPr>
              <a:t>http://www.days2.org</a:t>
            </a:r>
            <a:r>
              <a:rPr lang="sk-SK" sz="1600" dirty="0" smtClean="0"/>
              <a:t>, </a:t>
            </a:r>
            <a:r>
              <a:rPr lang="sk-SK" sz="1600" dirty="0" smtClean="0">
                <a:hlinkClick r:id="rId13"/>
              </a:rPr>
              <a:t>http://www.tablexia.cz</a:t>
            </a:r>
            <a:r>
              <a:rPr lang="sk-SK" sz="1600" dirty="0" smtClean="0"/>
              <a:t> , </a:t>
            </a:r>
            <a:r>
              <a:rPr lang="sk-SK" sz="1600" dirty="0" err="1" smtClean="0">
                <a:hlinkClick r:id="rId14"/>
              </a:rPr>
              <a:t>www.audiolibrix.com</a:t>
            </a:r>
            <a:r>
              <a:rPr lang="sk-SK" sz="1600" dirty="0" smtClean="0">
                <a:hlinkClick r:id="rId14"/>
              </a:rPr>
              <a:t>/</a:t>
            </a:r>
            <a:r>
              <a:rPr lang="sk-SK" sz="1600" dirty="0" err="1" smtClean="0">
                <a:hlinkClick r:id="rId14"/>
              </a:rPr>
              <a:t>sk</a:t>
            </a:r>
            <a:r>
              <a:rPr lang="sk-SK" sz="1600" dirty="0" smtClean="0"/>
              <a:t>, </a:t>
            </a:r>
            <a:r>
              <a:rPr lang="sk-SK" sz="1600" dirty="0" smtClean="0">
                <a:hlinkClick r:id="rId15"/>
              </a:rPr>
              <a:t>https://audioteka.com/sk,</a:t>
            </a:r>
          </a:p>
          <a:p>
            <a:r>
              <a:rPr lang="sk-SK" sz="1600" dirty="0" smtClean="0">
                <a:hlinkClick r:id="rId16"/>
              </a:rPr>
              <a:t>https://martinus.sk/audioknihy</a:t>
            </a:r>
            <a:r>
              <a:rPr lang="sk-SK" sz="1600" dirty="0" smtClean="0"/>
              <a:t>, </a:t>
            </a:r>
            <a:r>
              <a:rPr lang="sk-SK" sz="1600" dirty="0" smtClean="0">
                <a:hlinkClick r:id="rId17"/>
              </a:rPr>
              <a:t>https://pantarhei.sk/audioknihy.html</a:t>
            </a:r>
            <a:r>
              <a:rPr lang="sk-SK" sz="1600" dirty="0" smtClean="0"/>
              <a:t>, </a:t>
            </a:r>
            <a:r>
              <a:rPr lang="sk-SK" sz="1600" dirty="0" smtClean="0">
                <a:hlinkClick r:id="rId18"/>
              </a:rPr>
              <a:t>http://www.dyscentrum.org</a:t>
            </a:r>
            <a:r>
              <a:rPr lang="sk-SK" sz="1600" dirty="0" smtClean="0"/>
              <a:t> </a:t>
            </a:r>
          </a:p>
          <a:p>
            <a:r>
              <a:rPr lang="sk-SK" sz="1600" dirty="0" smtClean="0"/>
              <a:t>Zoznam použitej literatúry: </a:t>
            </a:r>
            <a:r>
              <a:rPr lang="sk-SK" sz="1600" dirty="0" err="1" smtClean="0"/>
              <a:t>Krejčová,L</a:t>
            </a:r>
            <a:r>
              <a:rPr lang="sk-SK" sz="1600" dirty="0" smtClean="0"/>
              <a:t>. – Hladíková, Z. a kol.: Vývinové poruchy učenia, 2018 ISBN 978-80-566-0760-2 </a:t>
            </a:r>
          </a:p>
          <a:p>
            <a:endParaRPr lang="sk-SK" sz="1600" dirty="0" smtClean="0"/>
          </a:p>
          <a:p>
            <a:pPr>
              <a:buNone/>
            </a:pPr>
            <a:r>
              <a:rPr lang="sk-SK" sz="1600" dirty="0" smtClean="0"/>
              <a:t>                                                                               Mgr. Jaroslava </a:t>
            </a:r>
            <a:r>
              <a:rPr lang="sk-SK" sz="1600" dirty="0" err="1" smtClean="0"/>
              <a:t>Nitraiová</a:t>
            </a:r>
            <a:endParaRPr lang="sk-SK" sz="1600" dirty="0" smtClean="0"/>
          </a:p>
          <a:p>
            <a:endParaRPr lang="sk-SK" dirty="0"/>
          </a:p>
        </p:txBody>
      </p:sp>
      <p:pic>
        <p:nvPicPr>
          <p:cNvPr id="4" name="Obrázok 3" descr="CPPPaP Trebišov"/>
          <p:cNvPicPr/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2143108" y="1785926"/>
            <a:ext cx="421484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Nadšeni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143</TotalTime>
  <Words>733</Words>
  <Application>Microsoft Office PowerPoint</Application>
  <PresentationFormat>Prezentácia na obrazovke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Arkáda</vt:lpstr>
      <vt:lpstr>Vývinové poruchy učenia  rady pre rodičov a učiteľov - tipy na pomôcky, pracovné listy, edukačné a online aktivity a programy, ktoré môžu pomôcť 2.stupeň ZŠ</vt:lpstr>
      <vt:lpstr>   Slovenský jazyk  a cudzie jazyky</vt:lpstr>
      <vt:lpstr>Slovenský jazyk  a cudzie jazyky</vt:lpstr>
      <vt:lpstr>matematika</vt:lpstr>
      <vt:lpstr>Ostatné predmety</vt:lpstr>
      <vt:lpstr>Medzi tieto ľahko dostupné  aktivity patrí:</vt:lpstr>
      <vt:lpstr>                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Vývinové poruchy učenia  rady pre rodičov a učiteľov - tipy na pomôcky, pracovné listy, edukačné a online aktivity a programy, ktoré môžu pomôcť</dc:title>
  <dc:creator>hp</dc:creator>
  <cp:lastModifiedBy>hp</cp:lastModifiedBy>
  <cp:revision>16</cp:revision>
  <dcterms:created xsi:type="dcterms:W3CDTF">2021-02-21T12:55:49Z</dcterms:created>
  <dcterms:modified xsi:type="dcterms:W3CDTF">2021-03-31T12:52:37Z</dcterms:modified>
</cp:coreProperties>
</file>