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24BDE9-C80F-47EA-9474-2D0528F27368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FEF3FD-5F90-4FBF-990F-A1BC9103F4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BDE9-C80F-47EA-9474-2D0528F27368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3FD-5F90-4FBF-990F-A1BC9103F4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BDE9-C80F-47EA-9474-2D0528F27368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3FD-5F90-4FBF-990F-A1BC9103F4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24BDE9-C80F-47EA-9474-2D0528F27368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FEF3FD-5F90-4FBF-990F-A1BC9103F43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24BDE9-C80F-47EA-9474-2D0528F27368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FEF3FD-5F90-4FBF-990F-A1BC9103F4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BDE9-C80F-47EA-9474-2D0528F27368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3FD-5F90-4FBF-990F-A1BC9103F43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BDE9-C80F-47EA-9474-2D0528F27368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3FD-5F90-4FBF-990F-A1BC9103F43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24BDE9-C80F-47EA-9474-2D0528F27368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FEF3FD-5F90-4FBF-990F-A1BC9103F43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BDE9-C80F-47EA-9474-2D0528F27368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3FD-5F90-4FBF-990F-A1BC9103F4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24BDE9-C80F-47EA-9474-2D0528F27368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FEF3FD-5F90-4FBF-990F-A1BC9103F43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24BDE9-C80F-47EA-9474-2D0528F27368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FEF3FD-5F90-4FBF-990F-A1BC9103F43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24BDE9-C80F-47EA-9474-2D0528F27368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FEF3FD-5F90-4FBF-990F-A1BC9103F43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hyperlink" Target="https://veda.sav.sk/kniha/kolektiv-autorov-kratky-slovnik-slovenskeho-jazyka-4-vydani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strojopisonline,s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dys2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cogito-centrum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Vývinové poruchy učenia </a:t>
            </a:r>
            <a:br>
              <a:rPr lang="sk-SK" dirty="0" smtClean="0"/>
            </a:br>
            <a:r>
              <a:rPr lang="sk-SK" dirty="0" smtClean="0"/>
              <a:t>rady pre rodičov a učiteľov - </a:t>
            </a:r>
            <a:r>
              <a:rPr lang="sk-SK" sz="2200" dirty="0" smtClean="0"/>
              <a:t>tipy na pomôcky, pracovné listy, edukačné a </a:t>
            </a:r>
            <a:r>
              <a:rPr lang="sk-SK" sz="2200" dirty="0" err="1" smtClean="0"/>
              <a:t>online</a:t>
            </a:r>
            <a:r>
              <a:rPr lang="sk-SK" sz="2200" dirty="0" smtClean="0"/>
              <a:t> aktivity a programy, ktoré môžu pomôcť </a:t>
            </a:r>
            <a:br>
              <a:rPr lang="sk-SK" sz="2200" dirty="0" smtClean="0"/>
            </a:br>
            <a:r>
              <a:rPr lang="sk-SK" sz="3100" dirty="0" smtClean="0"/>
              <a:t>Stredné školy </a:t>
            </a:r>
            <a:endParaRPr lang="sk-SK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Centrum pedagogicko-psychologického poradenstva a prevencie Trebišov</a:t>
            </a:r>
          </a:p>
          <a:p>
            <a:r>
              <a:rPr lang="sk-SK" dirty="0" smtClean="0"/>
              <a:t>                                                            </a:t>
            </a:r>
            <a:r>
              <a:rPr lang="sk-SK" sz="1400" dirty="0" smtClean="0"/>
              <a:t>Mgr. Jaroslava </a:t>
            </a:r>
            <a:r>
              <a:rPr lang="sk-SK" sz="1400" dirty="0" err="1" smtClean="0"/>
              <a:t>Nitraiová</a:t>
            </a:r>
            <a:endParaRPr lang="sk-SK" sz="1400" dirty="0" smtClean="0"/>
          </a:p>
          <a:p>
            <a:r>
              <a:rPr lang="sk-SK" sz="1400" dirty="0" smtClean="0"/>
              <a:t>                                                                                    </a:t>
            </a:r>
            <a:r>
              <a:rPr lang="sk-SK" sz="1200" dirty="0" smtClean="0"/>
              <a:t>špeciálny pedagóg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Tipy a pomôcky, edukačné aktivity a </a:t>
            </a:r>
            <a:r>
              <a:rPr lang="sk-SK" dirty="0" err="1" smtClean="0"/>
              <a:t>online</a:t>
            </a:r>
            <a:r>
              <a:rPr lang="sk-SK" dirty="0" smtClean="0"/>
              <a:t> aktivity a programy, ktoré môžu pomôcť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dirty="0" smtClean="0"/>
              <a:t>Existuje množstvo rôznych pomôcok, ktoré nie sú vždy určené len pre žiakov s </a:t>
            </a:r>
            <a:r>
              <a:rPr lang="sk-SK" sz="1600" dirty="0" err="1" smtClean="0"/>
              <a:t>dyslexiou</a:t>
            </a:r>
            <a:r>
              <a:rPr lang="sk-SK" sz="1600" dirty="0" smtClean="0"/>
              <a:t>,</a:t>
            </a:r>
          </a:p>
          <a:p>
            <a:r>
              <a:rPr lang="sk-SK" sz="1600" dirty="0" smtClean="0"/>
              <a:t> ale sú pre nich užitočné, je dobré, využiť všetko,</a:t>
            </a:r>
          </a:p>
          <a:p>
            <a:r>
              <a:rPr lang="sk-SK" sz="1600" dirty="0" smtClean="0"/>
              <a:t> čo môže pomôcť s problémami, či už ide o aktivity, </a:t>
            </a:r>
          </a:p>
          <a:p>
            <a:r>
              <a:rPr lang="sk-SK" sz="1600" dirty="0" smtClean="0"/>
              <a:t>pri ktorých sa trénujú schopnosti, alebo pomôcky, ktoré uľahčujú prácu, </a:t>
            </a:r>
          </a:p>
          <a:p>
            <a:r>
              <a:rPr lang="sk-SK" sz="1600" dirty="0" smtClean="0"/>
              <a:t>najmä v praktickom živote nie je nutné všetko vedieť naspamäť</a:t>
            </a:r>
          </a:p>
          <a:p>
            <a:r>
              <a:rPr lang="sk-SK" sz="1600" dirty="0" smtClean="0"/>
              <a:t> a vedieť všetky pravidlá, dôležité je obklopiť sa takými prostriedkami,</a:t>
            </a:r>
          </a:p>
          <a:p>
            <a:r>
              <a:rPr lang="sk-SK" sz="1600" dirty="0" smtClean="0"/>
              <a:t> ktoré výsledok práce zlepšujú a pomôžu odstrániť chyby,</a:t>
            </a:r>
          </a:p>
          <a:p>
            <a:r>
              <a:rPr lang="sk-SK" sz="1600" dirty="0" smtClean="0"/>
              <a:t>dôležité je tieto prostriedky využívať systematicky a nezabúdať na ne.</a:t>
            </a:r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Slovníky </a:t>
            </a:r>
            <a:br>
              <a:rPr lang="sk-SK" dirty="0" smtClean="0"/>
            </a:br>
            <a:r>
              <a:rPr lang="sk-SK" dirty="0" smtClean="0"/>
              <a:t>a pravidlá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dirty="0" smtClean="0"/>
              <a:t>Dobrým pomocníkom sú rôzne </a:t>
            </a:r>
            <a:r>
              <a:rPr lang="sk-SK" sz="1600" b="1" dirty="0" smtClean="0"/>
              <a:t>slovníky </a:t>
            </a:r>
            <a:r>
              <a:rPr lang="sk-SK" sz="1600" dirty="0" smtClean="0"/>
              <a:t>a prehľady pravidiel,</a:t>
            </a:r>
          </a:p>
          <a:p>
            <a:r>
              <a:rPr lang="sk-SK" sz="1600" b="1" u="sng" dirty="0" smtClean="0"/>
              <a:t>Krátky slovník slovenského jazyka </a:t>
            </a:r>
            <a:r>
              <a:rPr lang="sk-SK" sz="1600" dirty="0" smtClean="0"/>
              <a:t>je dobré využiteľný v situácii, kedy si presne nevybavujeme význam slovenského slova a v akom spojení je vhodné ho používať</a:t>
            </a:r>
          </a:p>
          <a:p>
            <a:r>
              <a:rPr lang="sk-SK" sz="1600" dirty="0" smtClean="0">
                <a:hlinkClick r:id="rId2"/>
              </a:rPr>
              <a:t>Krátky slovník slovenského jazyka (4. vydanie) - kolektív ...</a:t>
            </a:r>
          </a:p>
          <a:p>
            <a:r>
              <a:rPr lang="sk-SK" sz="1600" dirty="0" smtClean="0"/>
              <a:t>kolektív autorov. </a:t>
            </a:r>
            <a:r>
              <a:rPr lang="sk-SK" sz="1600" b="1" dirty="0" smtClean="0"/>
              <a:t>ISBN</a:t>
            </a:r>
            <a:r>
              <a:rPr lang="sk-SK" sz="1600" dirty="0" smtClean="0"/>
              <a:t>: 978-</a:t>
            </a:r>
            <a:r>
              <a:rPr lang="sk-SK" sz="1600" b="1" dirty="0" smtClean="0"/>
              <a:t>80</a:t>
            </a:r>
            <a:r>
              <a:rPr lang="sk-SK" sz="1600" dirty="0" smtClean="0"/>
              <a:t>-</a:t>
            </a:r>
            <a:r>
              <a:rPr lang="sk-SK" sz="1600" b="1" dirty="0" smtClean="0"/>
              <a:t>224</a:t>
            </a:r>
            <a:r>
              <a:rPr lang="sk-SK" sz="1600" dirty="0" smtClean="0"/>
              <a:t>-</a:t>
            </a:r>
            <a:r>
              <a:rPr lang="sk-SK" sz="1600" b="1" dirty="0" smtClean="0"/>
              <a:t>0750</a:t>
            </a:r>
            <a:r>
              <a:rPr lang="sk-SK" sz="1600" dirty="0" smtClean="0"/>
              <a:t>-</a:t>
            </a:r>
            <a:r>
              <a:rPr lang="sk-SK" sz="1600" b="1" dirty="0" smtClean="0"/>
              <a:t>X</a:t>
            </a:r>
            <a:r>
              <a:rPr lang="sk-SK" sz="1600" dirty="0" smtClean="0"/>
              <a:t> Vydavateľstvo: VEDA Rok vydania: 2003. Počet strán: 985.</a:t>
            </a:r>
          </a:p>
          <a:p>
            <a:r>
              <a:rPr lang="sk-SK" sz="1600" b="1" u="sng" dirty="0" smtClean="0"/>
              <a:t>Slovník cudzích slov </a:t>
            </a:r>
            <a:r>
              <a:rPr lang="sk-SK" sz="1600" dirty="0" smtClean="0"/>
              <a:t>pomáha porozumieť významu slov, ktoré sa už u nás používajú, ale ktoré stále vnímame ako slová cudzieho pôvodu, </a:t>
            </a:r>
            <a:r>
              <a:rPr lang="sk-SK" sz="1600" b="1" dirty="0" smtClean="0"/>
              <a:t>ISBN 80 – 10 – 00381 – 6.</a:t>
            </a:r>
          </a:p>
          <a:p>
            <a:r>
              <a:rPr lang="sk-SK" sz="1600" b="1" dirty="0" smtClean="0"/>
              <a:t>Etymologický slovník </a:t>
            </a:r>
          </a:p>
          <a:p>
            <a:r>
              <a:rPr lang="sk-SK" sz="1600" b="1" dirty="0" smtClean="0"/>
              <a:t>Synonymický slovník slovenčiny</a:t>
            </a:r>
          </a:p>
          <a:p>
            <a:r>
              <a:rPr lang="sk-SK" sz="1600" b="1" dirty="0" smtClean="0"/>
              <a:t>Pravidlá slovenského pravopisu</a:t>
            </a:r>
            <a:endParaRPr lang="sk-SK" sz="1600" dirty="0" smtClean="0"/>
          </a:p>
          <a:p>
            <a:endParaRPr lang="sk-SK" sz="1600" b="1" dirty="0" smtClean="0"/>
          </a:p>
          <a:p>
            <a:endParaRPr lang="sk-SK" sz="1600" b="1" dirty="0"/>
          </a:p>
        </p:txBody>
      </p:sp>
      <p:pic>
        <p:nvPicPr>
          <p:cNvPr id="4" name="Obrázok 3" descr="Krátky slovník slovenského jazyka (4. vydanie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14290"/>
            <a:ext cx="1285875" cy="128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Slovník cudzích slov (Kraus a kol.)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14290"/>
            <a:ext cx="1257300" cy="132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Stručný etymologický slovník slovenčiny (Ľubor KRÁLIK)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214290"/>
            <a:ext cx="1104900" cy="128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ok 6" descr="Synonymický slovník slovenčiny od 18,45 € - Heureka.sk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4500570"/>
            <a:ext cx="1857388" cy="161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ok 7" descr="Pravidlá slovenského pravopisu - 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4429132"/>
            <a:ext cx="1314222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Užitočné nástroje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dirty="0" smtClean="0"/>
              <a:t>Na mnohých školách je možné dohodnúť používanie </a:t>
            </a:r>
            <a:r>
              <a:rPr lang="sk-SK" sz="1600" b="1" dirty="0" smtClean="0"/>
              <a:t>počítača </a:t>
            </a:r>
            <a:r>
              <a:rPr lang="sk-SK" sz="1600" dirty="0" smtClean="0"/>
              <a:t>na hodinách, niekde je to už bežný štandard, kto si chce robiť poznámky na počítači, potrebuje sa naučiť písať všetkými desiatimi, čo ale vôbec ne je jednoduchá záležitosť,</a:t>
            </a:r>
          </a:p>
          <a:p>
            <a:r>
              <a:rPr lang="sk-SK" sz="1600" dirty="0" err="1" smtClean="0"/>
              <a:t>Výuka</a:t>
            </a:r>
            <a:r>
              <a:rPr lang="sk-SK" sz="1600" dirty="0" smtClean="0"/>
              <a:t> strojopisu </a:t>
            </a:r>
            <a:r>
              <a:rPr lang="sk-SK" sz="1600" dirty="0" err="1" smtClean="0"/>
              <a:t>online</a:t>
            </a:r>
            <a:r>
              <a:rPr lang="sk-SK" sz="1600" dirty="0" smtClean="0"/>
              <a:t>: </a:t>
            </a:r>
            <a:r>
              <a:rPr lang="sk-SK" sz="1600" dirty="0" err="1" smtClean="0">
                <a:hlinkClick r:id="rId2"/>
              </a:rPr>
              <a:t>www.strojopisonline,sk</a:t>
            </a:r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r>
              <a:rPr lang="sk-SK" sz="1600" b="1" dirty="0" smtClean="0"/>
              <a:t>Diktafón – </a:t>
            </a:r>
            <a:r>
              <a:rPr lang="sk-SK" sz="1600" dirty="0" smtClean="0"/>
              <a:t>prípadne využívať túto pomôcku, vyučujúci na ňu nie sú veľmi zvyknutí. </a:t>
            </a:r>
            <a:endParaRPr lang="sk-SK" sz="1600" b="1" dirty="0"/>
          </a:p>
        </p:txBody>
      </p:sp>
      <p:pic>
        <p:nvPicPr>
          <p:cNvPr id="4" name="Obrázok 3" descr="Výuka strojopisu onlin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214686"/>
            <a:ext cx="5286412" cy="1752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internet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b="1" dirty="0" err="1" smtClean="0"/>
              <a:t>Online</a:t>
            </a:r>
            <a:r>
              <a:rPr lang="sk-SK" sz="1600" b="1" dirty="0" smtClean="0"/>
              <a:t> aktivity </a:t>
            </a:r>
            <a:r>
              <a:rPr lang="sk-SK" sz="1600" dirty="0" smtClean="0"/>
              <a:t>možno využiť na precvičovanie kognitívnych /poznávacích/ funkcií – zrak, sluch, pamäť, pozornosť, reč, orientácia v priestore,</a:t>
            </a:r>
          </a:p>
          <a:p>
            <a:r>
              <a:rPr lang="sk-SK" sz="1600" b="1" dirty="0" smtClean="0"/>
              <a:t>Happy </a:t>
            </a:r>
            <a:r>
              <a:rPr lang="sk-SK" sz="1600" b="1" dirty="0" err="1" smtClean="0"/>
              <a:t>Neuron</a:t>
            </a:r>
            <a:r>
              <a:rPr lang="sk-SK" sz="1600" b="1" dirty="0" smtClean="0"/>
              <a:t> – </a:t>
            </a:r>
            <a:r>
              <a:rPr lang="sk-SK" sz="1600" b="1" dirty="0" err="1" smtClean="0"/>
              <a:t>Brain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jogging</a:t>
            </a:r>
            <a:r>
              <a:rPr lang="sk-SK" sz="1600" b="1" dirty="0" smtClean="0"/>
              <a:t> </a:t>
            </a:r>
            <a:r>
              <a:rPr lang="sk-SK" sz="1600" dirty="0" smtClean="0"/>
              <a:t>– program, </a:t>
            </a:r>
          </a:p>
          <a:p>
            <a:r>
              <a:rPr lang="sk-SK" sz="1600" dirty="0" smtClean="0"/>
              <a:t>ktorý si možno kúpiť do počítača, </a:t>
            </a:r>
          </a:p>
          <a:p>
            <a:r>
              <a:rPr lang="sk-SK" sz="1600" dirty="0" smtClean="0"/>
              <a:t>alebo si zaplatiť mesačný prístup,</a:t>
            </a:r>
          </a:p>
          <a:p>
            <a:endParaRPr lang="sk-SK" sz="1600" dirty="0" smtClean="0"/>
          </a:p>
          <a:p>
            <a:r>
              <a:rPr lang="sk-SK" sz="1600" dirty="0" smtClean="0"/>
              <a:t>podobné cvičenia ponúkané zadarmo na </a:t>
            </a:r>
            <a:r>
              <a:rPr lang="sk-SK" sz="1600" dirty="0" smtClean="0">
                <a:hlinkClick r:id="rId2"/>
              </a:rPr>
              <a:t>www.dys2.org</a:t>
            </a:r>
            <a:r>
              <a:rPr lang="sk-SK" sz="1600" dirty="0" smtClean="0"/>
              <a:t>.</a:t>
            </a:r>
          </a:p>
          <a:p>
            <a:endParaRPr lang="sk-SK" sz="1600" dirty="0" smtClean="0"/>
          </a:p>
          <a:p>
            <a:r>
              <a:rPr lang="sk-SK" sz="1600" dirty="0" smtClean="0"/>
              <a:t>pre využitie na </a:t>
            </a:r>
            <a:r>
              <a:rPr lang="sk-SK" sz="1600" dirty="0" err="1" smtClean="0"/>
              <a:t>tabletoch</a:t>
            </a:r>
            <a:r>
              <a:rPr lang="sk-SK" sz="1600" dirty="0" smtClean="0"/>
              <a:t> je v ponuke hra </a:t>
            </a:r>
            <a:r>
              <a:rPr lang="sk-SK" sz="1600" b="1" dirty="0" err="1" smtClean="0"/>
              <a:t>Tablexia</a:t>
            </a:r>
            <a:r>
              <a:rPr lang="sk-SK" sz="1600" b="1" dirty="0" smtClean="0"/>
              <a:t>,</a:t>
            </a:r>
          </a:p>
          <a:p>
            <a:r>
              <a:rPr lang="sk-SK" sz="1600" dirty="0" smtClean="0"/>
              <a:t>Na výučbu cudzích jazykov je vhodný program</a:t>
            </a:r>
          </a:p>
          <a:p>
            <a:r>
              <a:rPr lang="sk-SK" sz="1600" b="1" dirty="0" smtClean="0"/>
              <a:t>Jazyky bez bariér, </a:t>
            </a:r>
            <a:r>
              <a:rPr lang="sk-SK" sz="1600" dirty="0" smtClean="0"/>
              <a:t>nájdete ho na stránke:</a:t>
            </a:r>
          </a:p>
          <a:p>
            <a:r>
              <a:rPr lang="sk-SK" sz="1600" b="1" dirty="0" err="1" smtClean="0"/>
              <a:t>www.jazyky-bez-barier.cz</a:t>
            </a:r>
            <a:endParaRPr lang="sk-SK" sz="1600" b="1" dirty="0" smtClean="0"/>
          </a:p>
          <a:p>
            <a:endParaRPr lang="sk-SK" sz="1600" b="1" dirty="0"/>
          </a:p>
        </p:txBody>
      </p:sp>
      <p:pic>
        <p:nvPicPr>
          <p:cNvPr id="4" name="Obrázok 3" descr="Trénink mozku s pomocí počítače HAPPYneuron Brain Jogging nám pomůže udržet  mentální výkonnost z mladších let a je tak možná jediným lékem proti  stárnutí, který přináší měřitelné výsledky | Protext - PR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143116"/>
            <a:ext cx="157163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Tablexia (CZ.NIC, z.s.p.o.) – Česká národní koalice pro digitální pracovní  míst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3857628"/>
            <a:ext cx="1924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Jazyky bez bariér - angličtina pro děti s dyslexií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5429264"/>
            <a:ext cx="207170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Programy vedené odborníkmi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dirty="0" smtClean="0"/>
              <a:t>Ďalšou z možností, ktorá môže pomôcť, je </a:t>
            </a:r>
            <a:r>
              <a:rPr lang="sk-SK" sz="1600" b="1" dirty="0" err="1" smtClean="0"/>
              <a:t>Feuerstenovo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inštrumentárne</a:t>
            </a:r>
            <a:r>
              <a:rPr lang="sk-SK" sz="1600" b="1" dirty="0" smtClean="0"/>
              <a:t> obohacovanie, </a:t>
            </a:r>
          </a:p>
          <a:p>
            <a:r>
              <a:rPr lang="sk-SK" sz="1600" dirty="0" smtClean="0"/>
              <a:t>Zoznam odborníkov, ktorí túto starostlivosť poskytujú a majú na ňu medzinárodný certifikát môžete nájsť na stránkach centra </a:t>
            </a:r>
            <a:r>
              <a:rPr lang="sk-SK" sz="1600" dirty="0" err="1" smtClean="0"/>
              <a:t>Cogito</a:t>
            </a:r>
            <a:endParaRPr lang="sk-SK" sz="1600" dirty="0" smtClean="0"/>
          </a:p>
          <a:p>
            <a:r>
              <a:rPr lang="sk-SK" sz="1600" dirty="0" err="1" smtClean="0">
                <a:solidFill>
                  <a:srgbClr val="00B0F0"/>
                </a:solidFill>
                <a:hlinkClick r:id="rId2"/>
              </a:rPr>
              <a:t>www.cogito-centrum.cz</a:t>
            </a:r>
            <a:endParaRPr lang="sk-SK" sz="1600" dirty="0" smtClean="0">
              <a:solidFill>
                <a:srgbClr val="00B0F0"/>
              </a:solidFill>
            </a:endParaRPr>
          </a:p>
          <a:p>
            <a:endParaRPr lang="sk-SK" sz="1600" dirty="0" smtClean="0"/>
          </a:p>
        </p:txBody>
      </p:sp>
      <p:pic>
        <p:nvPicPr>
          <p:cNvPr id="4" name="Obrázok 3" descr="Srdečně zveme do kurzu FIE II, který... - ATC Metody instrumentální  obohacování R. Feuerstein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571876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Čítanie s porozumením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b="1" dirty="0" smtClean="0"/>
              <a:t>Kniha </a:t>
            </a:r>
            <a:r>
              <a:rPr lang="sk-SK" sz="1600" b="1" dirty="0" err="1" smtClean="0"/>
              <a:t>Astronomie</a:t>
            </a:r>
            <a:r>
              <a:rPr lang="sk-SK" sz="1600" b="1" dirty="0" smtClean="0"/>
              <a:t> bez </a:t>
            </a:r>
            <a:r>
              <a:rPr lang="sk-SK" sz="1600" b="1" dirty="0" err="1" smtClean="0"/>
              <a:t>dalekohledu</a:t>
            </a:r>
            <a:r>
              <a:rPr lang="sk-SK" sz="1600" b="1" dirty="0" smtClean="0"/>
              <a:t> </a:t>
            </a:r>
          </a:p>
          <a:p>
            <a:r>
              <a:rPr lang="sk-SK" sz="1600" dirty="0" smtClean="0"/>
              <a:t>od autorov Kamily </a:t>
            </a:r>
            <a:r>
              <a:rPr lang="sk-SK" sz="1600" dirty="0" err="1" smtClean="0"/>
              <a:t>Balharovej</a:t>
            </a:r>
            <a:r>
              <a:rPr lang="sk-SK" sz="1600" dirty="0" smtClean="0"/>
              <a:t> a </a:t>
            </a:r>
            <a:r>
              <a:rPr lang="sk-SK" sz="1600" dirty="0" err="1" smtClean="0"/>
              <a:t>Zdeňka</a:t>
            </a:r>
            <a:r>
              <a:rPr lang="sk-SK" sz="1600" dirty="0" smtClean="0"/>
              <a:t> </a:t>
            </a:r>
            <a:r>
              <a:rPr lang="sk-SK" sz="1600" dirty="0" err="1" smtClean="0"/>
              <a:t>Prokše</a:t>
            </a:r>
            <a:r>
              <a:rPr lang="sk-SK" sz="1600" dirty="0" smtClean="0"/>
              <a:t>,</a:t>
            </a:r>
          </a:p>
          <a:p>
            <a:r>
              <a:rPr lang="sk-SK" sz="1600" dirty="0" smtClean="0"/>
              <a:t>V tejto knihe sa okrem práce s textom upozorňuje na skúsenosť, že každému jedincovi s </a:t>
            </a:r>
            <a:r>
              <a:rPr lang="sk-SK" sz="1600" dirty="0" err="1" smtClean="0"/>
              <a:t>dyslexiou</a:t>
            </a:r>
            <a:r>
              <a:rPr lang="sk-SK" sz="1600" dirty="0" smtClean="0"/>
              <a:t> môže vyhovovať iný typ písma, aj jeho veľkosť ovplyvňuje porozumenie textu, </a:t>
            </a:r>
          </a:p>
          <a:p>
            <a:r>
              <a:rPr lang="sk-SK" sz="1600" dirty="0" smtClean="0"/>
              <a:t>Preto aj táto kniha je napísaná väčším písmom, ako je zvyčajné a sú v nej používané tri typy, ktoré najviac vyhovujú tejto cieľovej skupine užívateľov,</a:t>
            </a:r>
          </a:p>
          <a:p>
            <a:r>
              <a:rPr lang="sk-SK" sz="1600" dirty="0" smtClean="0"/>
              <a:t>Zamyslite sa nad tým a nastavte si písmo aj v počítači všade, kde je to možné,</a:t>
            </a:r>
          </a:p>
          <a:p>
            <a:r>
              <a:rPr lang="sk-SK" sz="1600" dirty="0" err="1" smtClean="0"/>
              <a:t>Balharová</a:t>
            </a:r>
            <a:r>
              <a:rPr lang="sk-SK" sz="1600" dirty="0" smtClean="0"/>
              <a:t>, K., </a:t>
            </a:r>
            <a:r>
              <a:rPr lang="sk-SK" sz="1600" dirty="0" err="1" smtClean="0"/>
              <a:t>Prokš</a:t>
            </a:r>
            <a:r>
              <a:rPr lang="sk-SK" sz="1600" dirty="0" smtClean="0"/>
              <a:t>, Z. Praha: Dys-centrum,2013</a:t>
            </a:r>
          </a:p>
          <a:p>
            <a:r>
              <a:rPr lang="sk-SK" sz="1600" dirty="0" smtClean="0"/>
              <a:t>ISBN 978- 80 – 8781 – 01 – 8.</a:t>
            </a:r>
            <a:endParaRPr lang="sk-SK" sz="1600" dirty="0"/>
          </a:p>
        </p:txBody>
      </p:sp>
      <p:pic>
        <p:nvPicPr>
          <p:cNvPr id="4" name="Obrázok 3" descr="https://eshop.dyscentrum.org/fotky9300/fotos/_vyr_668Astr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143380"/>
            <a:ext cx="250033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               </a:t>
            </a:r>
            <a:br>
              <a:rPr lang="sk-SK" dirty="0" smtClean="0"/>
            </a:br>
            <a:r>
              <a:rPr lang="sk-SK" dirty="0" smtClean="0"/>
              <a:t>                      Ďakujem za pozornosť</a:t>
            </a:r>
            <a:br>
              <a:rPr lang="sk-SK" dirty="0" smtClean="0"/>
            </a:br>
            <a:r>
              <a:rPr lang="sk-SK" dirty="0" smtClean="0"/>
              <a:t> 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sz="1600" dirty="0" smtClean="0"/>
              <a:t>Zoznam použitej literatúry: </a:t>
            </a:r>
            <a:r>
              <a:rPr lang="sk-SK" sz="1600" dirty="0" err="1" smtClean="0"/>
              <a:t>Krejčová,L</a:t>
            </a:r>
            <a:r>
              <a:rPr lang="sk-SK" sz="1600" dirty="0" smtClean="0"/>
              <a:t>. – Hladíková, Z. a kol.: Vývinové poruchy učenia, 2018 ISBN 978-80-566-0760-2 </a:t>
            </a:r>
          </a:p>
          <a:p>
            <a:r>
              <a:rPr lang="sk-SK" sz="1600" dirty="0" smtClean="0">
                <a:solidFill>
                  <a:schemeClr val="tx2"/>
                </a:solidFill>
              </a:rPr>
              <a:t>                                                                          Mgr. Jaroslava </a:t>
            </a:r>
            <a:r>
              <a:rPr lang="sk-SK" sz="1600" dirty="0" err="1" smtClean="0">
                <a:solidFill>
                  <a:schemeClr val="tx2"/>
                </a:solidFill>
              </a:rPr>
              <a:t>Nitraiová</a:t>
            </a:r>
            <a:endParaRPr lang="sk-SK" sz="1600" dirty="0"/>
          </a:p>
        </p:txBody>
      </p:sp>
      <p:pic>
        <p:nvPicPr>
          <p:cNvPr id="4" name="Obrázok 3" descr="CPPPaP Trebišov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85926"/>
            <a:ext cx="421484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POTŘEBUJI MÍT VLASTNÍ WEBOVÉ STRÁNKY, ALE NEVÍM JAK NA TO. - Blogy - ŽENY  s.r.o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071810"/>
            <a:ext cx="6143668" cy="1952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287</TotalTime>
  <Words>501</Words>
  <Application>Microsoft Office PowerPoint</Application>
  <PresentationFormat>Prezentácia na obrazovke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Arkáda</vt:lpstr>
      <vt:lpstr>Vývinové poruchy učenia  rady pre rodičov a učiteľov - tipy na pomôcky, pracovné listy, edukačné a online aktivity a programy, ktoré môžu pomôcť  Stredné školy </vt:lpstr>
      <vt:lpstr>Tipy a pomôcky, edukačné aktivity a online aktivity a programy, ktoré môžu pomôcť</vt:lpstr>
      <vt:lpstr>Slovníky  a pravidlá</vt:lpstr>
      <vt:lpstr>Užitočné nástroje</vt:lpstr>
      <vt:lpstr>internet</vt:lpstr>
      <vt:lpstr>Programy vedené odborníkmi</vt:lpstr>
      <vt:lpstr>Čítanie s porozumením</vt:lpstr>
      <vt:lpstr>                                      Ďakujem za pozornosť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Vývinové poruchy učenia  rady pre rodičov a učiteľov - tipy na pomôcky, pracovné listy, edukačné a online aktivity a programy, ktoré môžu pomôcť  Stredné školy </dc:title>
  <dc:creator>hp</dc:creator>
  <cp:lastModifiedBy>hp</cp:lastModifiedBy>
  <cp:revision>31</cp:revision>
  <dcterms:created xsi:type="dcterms:W3CDTF">2021-02-23T14:57:55Z</dcterms:created>
  <dcterms:modified xsi:type="dcterms:W3CDTF">2021-04-04T14:51:54Z</dcterms:modified>
</cp:coreProperties>
</file>