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70" r:id="rId7"/>
    <p:sldId id="261" r:id="rId8"/>
    <p:sldId id="262" r:id="rId9"/>
    <p:sldId id="263" r:id="rId10"/>
    <p:sldId id="264" r:id="rId11"/>
    <p:sldId id="269" r:id="rId12"/>
    <p:sldId id="265" r:id="rId13"/>
    <p:sldId id="266" r:id="rId14"/>
    <p:sldId id="268" r:id="rId15"/>
    <p:sldId id="267" r:id="rId16"/>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bg>
      <p:bgRef idx="1001">
        <a:schemeClr val="bg1"/>
      </p:bgRef>
    </p:bg>
    <p:spTree>
      <p:nvGrpSpPr>
        <p:cNvPr id="1" name=""/>
        <p:cNvGrpSpPr/>
        <p:nvPr/>
      </p:nvGrpSpPr>
      <p:grpSpPr>
        <a:xfrm>
          <a:off x="0" y="0"/>
          <a:ext cx="0" cy="0"/>
          <a:chOff x="0" y="0"/>
          <a:chExt cx="0" cy="0"/>
        </a:xfrm>
      </p:grpSpPr>
      <p:sp>
        <p:nvSpPr>
          <p:cNvPr id="8" name="Nadpis 7"/>
          <p:cNvSpPr>
            <a:spLocks noGrp="1"/>
          </p:cNvSpPr>
          <p:nvPr>
            <p:ph type="ctrTitle"/>
          </p:nvPr>
        </p:nvSpPr>
        <p:spPr>
          <a:xfrm>
            <a:off x="2286000" y="3124200"/>
            <a:ext cx="6172200" cy="1894362"/>
          </a:xfrm>
        </p:spPr>
        <p:txBody>
          <a:bodyPr/>
          <a:lstStyle>
            <a:lvl1pPr>
              <a:defRPr b="1"/>
            </a:lvl1pPr>
          </a:lstStyle>
          <a:p>
            <a:r>
              <a:rPr kumimoji="0" lang="sk-SK" smtClean="0"/>
              <a:t>Kliknite sem a upravte štýl predlohy nadpisov.</a:t>
            </a:r>
            <a:endParaRPr kumimoji="0" lang="en-US"/>
          </a:p>
        </p:txBody>
      </p:sp>
      <p:sp>
        <p:nvSpPr>
          <p:cNvPr id="9" name="Podnadpis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sk-SK" smtClean="0"/>
              <a:t>Kliknite sem a upravte štýl predlohy podnadpisov.</a:t>
            </a:r>
            <a:endParaRPr kumimoji="0" lang="en-US"/>
          </a:p>
        </p:txBody>
      </p:sp>
      <p:sp>
        <p:nvSpPr>
          <p:cNvPr id="28" name="Zástupný symbol dátumu 27"/>
          <p:cNvSpPr>
            <a:spLocks noGrp="1"/>
          </p:cNvSpPr>
          <p:nvPr>
            <p:ph type="dt" sz="half" idx="10"/>
          </p:nvPr>
        </p:nvSpPr>
        <p:spPr bwMode="auto">
          <a:xfrm rot="5400000">
            <a:off x="7764621" y="1174097"/>
            <a:ext cx="2286000" cy="381000"/>
          </a:xfrm>
        </p:spPr>
        <p:txBody>
          <a:bodyPr/>
          <a:lstStyle/>
          <a:p>
            <a:fld id="{6AB99E1B-2247-4EE9-B1F5-F630CFD7AFF9}" type="datetimeFigureOut">
              <a:rPr lang="sk-SK" smtClean="0"/>
              <a:pPr/>
              <a:t>12. 4. 2021</a:t>
            </a:fld>
            <a:endParaRPr lang="sk-SK"/>
          </a:p>
        </p:txBody>
      </p:sp>
      <p:sp>
        <p:nvSpPr>
          <p:cNvPr id="17" name="Zástupný symbol päty 16"/>
          <p:cNvSpPr>
            <a:spLocks noGrp="1"/>
          </p:cNvSpPr>
          <p:nvPr>
            <p:ph type="ftr" sz="quarter" idx="11"/>
          </p:nvPr>
        </p:nvSpPr>
        <p:spPr bwMode="auto">
          <a:xfrm rot="5400000">
            <a:off x="7077269" y="4181669"/>
            <a:ext cx="3657600" cy="384048"/>
          </a:xfrm>
        </p:spPr>
        <p:txBody>
          <a:bodyPr/>
          <a:lstStyle/>
          <a:p>
            <a:endParaRPr lang="sk-SK"/>
          </a:p>
        </p:txBody>
      </p:sp>
      <p:sp>
        <p:nvSpPr>
          <p:cNvPr id="10" name="Obdĺž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bdĺž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Obdĺž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ovná spojnica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ovná spojnica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ovná spojnica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Obdĺž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á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á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á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Zástupný symbol čísla snímky 28"/>
          <p:cNvSpPr>
            <a:spLocks noGrp="1"/>
          </p:cNvSpPr>
          <p:nvPr>
            <p:ph type="sldNum" sz="quarter" idx="12"/>
          </p:nvPr>
        </p:nvSpPr>
        <p:spPr bwMode="auto">
          <a:xfrm>
            <a:off x="1325544" y="4928702"/>
            <a:ext cx="609600" cy="517524"/>
          </a:xfrm>
        </p:spPr>
        <p:txBody>
          <a:bodyPr/>
          <a:lstStyle/>
          <a:p>
            <a:fld id="{BCDE83D3-D3DF-4ABE-A981-98415142F389}" type="slidenum">
              <a:rPr lang="sk-SK" smtClean="0"/>
              <a:pPr/>
              <a:t>‹#›</a:t>
            </a:fld>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B99E1B-2247-4EE9-B1F5-F630CFD7AFF9}" type="datetimeFigureOut">
              <a:rPr lang="sk-SK" smtClean="0"/>
              <a:pPr/>
              <a:t>12. 4. 2021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CDE83D3-D3DF-4ABE-A981-98415142F389}" type="slidenum">
              <a:rPr lang="sk-SK" smtClean="0"/>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9"/>
            <a:ext cx="1676400" cy="5851525"/>
          </a:xfrm>
        </p:spPr>
        <p:txBody>
          <a:bodyPr vert="eaVert"/>
          <a:lstStyle/>
          <a:p>
            <a:r>
              <a:rPr kumimoji="0" lang="sk-SK" smtClean="0"/>
              <a:t>Kliknite sem a upravte štýl predlohy nadpisov.</a:t>
            </a:r>
            <a:endParaRPr kumimoji="0" lang="en-US"/>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4" name="Zástupný symbol dátumu 3"/>
          <p:cNvSpPr>
            <a:spLocks noGrp="1"/>
          </p:cNvSpPr>
          <p:nvPr>
            <p:ph type="dt" sz="half" idx="10"/>
          </p:nvPr>
        </p:nvSpPr>
        <p:spPr/>
        <p:txBody>
          <a:bodyPr/>
          <a:lstStyle/>
          <a:p>
            <a:fld id="{6AB99E1B-2247-4EE9-B1F5-F630CFD7AFF9}" type="datetimeFigureOut">
              <a:rPr lang="sk-SK" smtClean="0"/>
              <a:pPr/>
              <a:t>12. 4. 2021</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BCDE83D3-D3DF-4ABE-A981-98415142F389}" type="slidenum">
              <a:rPr lang="sk-SK" smtClean="0"/>
              <a:pPr/>
              <a:t>‹#›</a:t>
            </a:fld>
            <a:endParaRPr lang="sk-SK"/>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8" name="Zástupný symbol obsahu 7"/>
          <p:cNvSpPr>
            <a:spLocks noGrp="1"/>
          </p:cNvSpPr>
          <p:nvPr>
            <p:ph sz="quarter" idx="1"/>
          </p:nvPr>
        </p:nvSpPr>
        <p:spPr>
          <a:xfrm>
            <a:off x="457200" y="1600200"/>
            <a:ext cx="7467600" cy="4873752"/>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7" name="Zástupný symbol dátumu 6"/>
          <p:cNvSpPr>
            <a:spLocks noGrp="1"/>
          </p:cNvSpPr>
          <p:nvPr>
            <p:ph type="dt" sz="half" idx="14"/>
          </p:nvPr>
        </p:nvSpPr>
        <p:spPr/>
        <p:txBody>
          <a:bodyPr rtlCol="0"/>
          <a:lstStyle/>
          <a:p>
            <a:fld id="{6AB99E1B-2247-4EE9-B1F5-F630CFD7AFF9}" type="datetimeFigureOut">
              <a:rPr lang="sk-SK" smtClean="0"/>
              <a:pPr/>
              <a:t>12. 4. 2021</a:t>
            </a:fld>
            <a:endParaRPr lang="sk-SK"/>
          </a:p>
        </p:txBody>
      </p:sp>
      <p:sp>
        <p:nvSpPr>
          <p:cNvPr id="9" name="Zástupný symbol čísla snímky 8"/>
          <p:cNvSpPr>
            <a:spLocks noGrp="1"/>
          </p:cNvSpPr>
          <p:nvPr>
            <p:ph type="sldNum" sz="quarter" idx="15"/>
          </p:nvPr>
        </p:nvSpPr>
        <p:spPr/>
        <p:txBody>
          <a:bodyPr rtlCol="0"/>
          <a:lstStyle/>
          <a:p>
            <a:fld id="{BCDE83D3-D3DF-4ABE-A981-98415142F389}" type="slidenum">
              <a:rPr lang="sk-SK" smtClean="0"/>
              <a:pPr/>
              <a:t>‹#›</a:t>
            </a:fld>
            <a:endParaRPr lang="sk-SK"/>
          </a:p>
        </p:txBody>
      </p:sp>
      <p:sp>
        <p:nvSpPr>
          <p:cNvPr id="10" name="Zástupný symbol päty 9"/>
          <p:cNvSpPr>
            <a:spLocks noGrp="1"/>
          </p:cNvSpPr>
          <p:nvPr>
            <p:ph type="ftr" sz="quarter" idx="16"/>
          </p:nvPr>
        </p:nvSpPr>
        <p:spPr/>
        <p:txBody>
          <a:bodyPr rtlCol="0"/>
          <a:lstStyle/>
          <a:p>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Hlavička sekcie">
    <p:bg>
      <p:bgRef idx="1001">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2286000" y="2895600"/>
            <a:ext cx="6172200" cy="2053590"/>
          </a:xfrm>
        </p:spPr>
        <p:txBody>
          <a:bodyPr/>
          <a:lstStyle>
            <a:lvl1pPr algn="l">
              <a:buNone/>
              <a:defRPr sz="3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sk-SK" smtClean="0"/>
              <a:t>Kliknite sem a upravte štýly predlohy textu.</a:t>
            </a:r>
          </a:p>
        </p:txBody>
      </p:sp>
      <p:sp>
        <p:nvSpPr>
          <p:cNvPr id="4" name="Zástupný symbol dátumu 3"/>
          <p:cNvSpPr>
            <a:spLocks noGrp="1"/>
          </p:cNvSpPr>
          <p:nvPr>
            <p:ph type="dt" sz="half" idx="10"/>
          </p:nvPr>
        </p:nvSpPr>
        <p:spPr bwMode="auto">
          <a:xfrm rot="5400000">
            <a:off x="7763256" y="1170432"/>
            <a:ext cx="2286000" cy="381000"/>
          </a:xfrm>
        </p:spPr>
        <p:txBody>
          <a:bodyPr/>
          <a:lstStyle/>
          <a:p>
            <a:fld id="{6AB99E1B-2247-4EE9-B1F5-F630CFD7AFF9}" type="datetimeFigureOut">
              <a:rPr lang="sk-SK" smtClean="0"/>
              <a:pPr/>
              <a:t>12. 4. 2021</a:t>
            </a:fld>
            <a:endParaRPr lang="sk-SK"/>
          </a:p>
        </p:txBody>
      </p:sp>
      <p:sp>
        <p:nvSpPr>
          <p:cNvPr id="5" name="Zástupný symbol päty 4"/>
          <p:cNvSpPr>
            <a:spLocks noGrp="1"/>
          </p:cNvSpPr>
          <p:nvPr>
            <p:ph type="ftr" sz="quarter" idx="11"/>
          </p:nvPr>
        </p:nvSpPr>
        <p:spPr bwMode="auto">
          <a:xfrm rot="5400000">
            <a:off x="7077456" y="4178808"/>
            <a:ext cx="3657600" cy="384048"/>
          </a:xfrm>
        </p:spPr>
        <p:txBody>
          <a:bodyPr/>
          <a:lstStyle/>
          <a:p>
            <a:endParaRPr lang="sk-SK"/>
          </a:p>
        </p:txBody>
      </p:sp>
      <p:sp>
        <p:nvSpPr>
          <p:cNvPr id="9" name="Obdĺž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ĺž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ĺž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Obdĺž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ovná spojnica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ovná spojnica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ovná spojnica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ovná spojnica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Obdĺž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á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á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á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á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á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ovná spojnica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Zástupný symbol čísla snímky 5"/>
          <p:cNvSpPr>
            <a:spLocks noGrp="1"/>
          </p:cNvSpPr>
          <p:nvPr>
            <p:ph type="sldNum" sz="quarter" idx="12"/>
          </p:nvPr>
        </p:nvSpPr>
        <p:spPr bwMode="auto">
          <a:xfrm>
            <a:off x="1340616" y="4928702"/>
            <a:ext cx="609600" cy="517524"/>
          </a:xfrm>
        </p:spPr>
        <p:txBody>
          <a:bodyPr/>
          <a:lstStyle/>
          <a:p>
            <a:fld id="{BCDE83D3-D3DF-4ABE-A981-98415142F389}" type="slidenum">
              <a:rPr lang="sk-SK" smtClean="0"/>
              <a:pPr/>
              <a:t>‹#›</a:t>
            </a:fld>
            <a:endParaRPr lang="sk-SK"/>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5" name="Zástupný symbol dátumu 4"/>
          <p:cNvSpPr>
            <a:spLocks noGrp="1"/>
          </p:cNvSpPr>
          <p:nvPr>
            <p:ph type="dt" sz="half" idx="10"/>
          </p:nvPr>
        </p:nvSpPr>
        <p:spPr/>
        <p:txBody>
          <a:bodyPr/>
          <a:lstStyle/>
          <a:p>
            <a:fld id="{6AB99E1B-2247-4EE9-B1F5-F630CFD7AFF9}" type="datetimeFigureOut">
              <a:rPr lang="sk-SK" smtClean="0"/>
              <a:pPr/>
              <a:t>12. 4. 2021</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BCDE83D3-D3DF-4ABE-A981-98415142F389}" type="slidenum">
              <a:rPr lang="sk-SK" smtClean="0"/>
              <a:pPr/>
              <a:t>‹#›</a:t>
            </a:fld>
            <a:endParaRPr lang="sk-SK"/>
          </a:p>
        </p:txBody>
      </p:sp>
      <p:sp>
        <p:nvSpPr>
          <p:cNvPr id="9" name="Zástupný symbol obsahu 8"/>
          <p:cNvSpPr>
            <a:spLocks noGrp="1"/>
          </p:cNvSpPr>
          <p:nvPr>
            <p:ph sz="quarter" idx="1"/>
          </p:nvPr>
        </p:nvSpPr>
        <p:spPr>
          <a:xfrm>
            <a:off x="457200"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1" name="Zástupný symbol obsahu 10"/>
          <p:cNvSpPr>
            <a:spLocks noGrp="1"/>
          </p:cNvSpPr>
          <p:nvPr>
            <p:ph sz="quarter" idx="2"/>
          </p:nvPr>
        </p:nvSpPr>
        <p:spPr>
          <a:xfrm>
            <a:off x="4270248" y="1600200"/>
            <a:ext cx="3657600" cy="45720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7543800" cy="1143000"/>
          </a:xfrm>
        </p:spPr>
        <p:txBody>
          <a:bodyPr anchor="b"/>
          <a:lstStyle>
            <a:lvl1pPr>
              <a:defRPr/>
            </a:lvl1pPr>
          </a:lstStyle>
          <a:p>
            <a:r>
              <a:rPr kumimoji="0" lang="sk-SK" smtClean="0"/>
              <a:t>Kliknite sem a upravte štýl predlohy nadpisov.</a:t>
            </a:r>
            <a:endParaRPr kumimoji="0" lang="en-US"/>
          </a:p>
        </p:txBody>
      </p:sp>
      <p:sp>
        <p:nvSpPr>
          <p:cNvPr id="7" name="Zástupný symbol dátumu 6"/>
          <p:cNvSpPr>
            <a:spLocks noGrp="1"/>
          </p:cNvSpPr>
          <p:nvPr>
            <p:ph type="dt" sz="half" idx="10"/>
          </p:nvPr>
        </p:nvSpPr>
        <p:spPr/>
        <p:txBody>
          <a:bodyPr/>
          <a:lstStyle/>
          <a:p>
            <a:fld id="{6AB99E1B-2247-4EE9-B1F5-F630CFD7AFF9}" type="datetimeFigureOut">
              <a:rPr lang="sk-SK" smtClean="0"/>
              <a:pPr/>
              <a:t>12. 4. 2021</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BCDE83D3-D3DF-4ABE-A981-98415142F389}" type="slidenum">
              <a:rPr lang="sk-SK" smtClean="0"/>
              <a:pPr/>
              <a:t>‹#›</a:t>
            </a:fld>
            <a:endParaRPr lang="sk-SK"/>
          </a:p>
        </p:txBody>
      </p:sp>
      <p:sp>
        <p:nvSpPr>
          <p:cNvPr id="11" name="Zástupný symbol obsahu 10"/>
          <p:cNvSpPr>
            <a:spLocks noGrp="1"/>
          </p:cNvSpPr>
          <p:nvPr>
            <p:ph sz="quarter" idx="2"/>
          </p:nvPr>
        </p:nvSpPr>
        <p:spPr>
          <a:xfrm>
            <a:off x="457200"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3" name="Zástupný symbol obsahu 12"/>
          <p:cNvSpPr>
            <a:spLocks noGrp="1"/>
          </p:cNvSpPr>
          <p:nvPr>
            <p:ph sz="quarter" idx="4"/>
          </p:nvPr>
        </p:nvSpPr>
        <p:spPr>
          <a:xfrm>
            <a:off x="4371975" y="2362200"/>
            <a:ext cx="3657600" cy="3886200"/>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12" name="Zástupný symbol tex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
        <p:nvSpPr>
          <p:cNvPr id="14" name="Zástupný symbol tex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sk-SK" smtClean="0"/>
              <a:t>Kliknite sem a upravte štýly predlohy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sk-SK" smtClean="0"/>
              <a:t>Kliknite sem a upravte štýl predlohy nadpisov.</a:t>
            </a:r>
            <a:endParaRPr kumimoji="0" lang="en-US"/>
          </a:p>
        </p:txBody>
      </p:sp>
      <p:sp>
        <p:nvSpPr>
          <p:cNvPr id="6" name="Zástupný symbol dátumu 5"/>
          <p:cNvSpPr>
            <a:spLocks noGrp="1"/>
          </p:cNvSpPr>
          <p:nvPr>
            <p:ph type="dt" sz="half" idx="10"/>
          </p:nvPr>
        </p:nvSpPr>
        <p:spPr/>
        <p:txBody>
          <a:bodyPr rtlCol="0"/>
          <a:lstStyle/>
          <a:p>
            <a:fld id="{6AB99E1B-2247-4EE9-B1F5-F630CFD7AFF9}" type="datetimeFigureOut">
              <a:rPr lang="sk-SK" smtClean="0"/>
              <a:pPr/>
              <a:t>12. 4. 2021</a:t>
            </a:fld>
            <a:endParaRPr lang="sk-SK"/>
          </a:p>
        </p:txBody>
      </p:sp>
      <p:sp>
        <p:nvSpPr>
          <p:cNvPr id="7" name="Zástupný symbol čísla snímky 6"/>
          <p:cNvSpPr>
            <a:spLocks noGrp="1"/>
          </p:cNvSpPr>
          <p:nvPr>
            <p:ph type="sldNum" sz="quarter" idx="11"/>
          </p:nvPr>
        </p:nvSpPr>
        <p:spPr/>
        <p:txBody>
          <a:bodyPr rtlCol="0"/>
          <a:lstStyle/>
          <a:p>
            <a:fld id="{BCDE83D3-D3DF-4ABE-A981-98415142F389}" type="slidenum">
              <a:rPr lang="sk-SK" smtClean="0"/>
              <a:pPr/>
              <a:t>‹#›</a:t>
            </a:fld>
            <a:endParaRPr lang="sk-SK"/>
          </a:p>
        </p:txBody>
      </p:sp>
      <p:sp>
        <p:nvSpPr>
          <p:cNvPr id="8" name="Zástupný symbol päty 7"/>
          <p:cNvSpPr>
            <a:spLocks noGrp="1"/>
          </p:cNvSpPr>
          <p:nvPr>
            <p:ph type="ftr" sz="quarter" idx="12"/>
          </p:nvPr>
        </p:nvSpPr>
        <p:spPr/>
        <p:txBody>
          <a:bodyPr rtlCol="0"/>
          <a:lstStyle/>
          <a:p>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6AB99E1B-2247-4EE9-B1F5-F630CFD7AFF9}" type="datetimeFigureOut">
              <a:rPr lang="sk-SK" smtClean="0"/>
              <a:pPr/>
              <a:t>12. 4. 2021</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BCDE83D3-D3DF-4ABE-A981-98415142F389}" type="slidenum">
              <a:rPr lang="sk-SK" smtClean="0"/>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popisom">
    <p:bg>
      <p:bgRef idx="1001">
        <a:schemeClr val="bg1"/>
      </p:bgRef>
    </p:bg>
    <p:spTree>
      <p:nvGrpSpPr>
        <p:cNvPr id="1" name=""/>
        <p:cNvGrpSpPr/>
        <p:nvPr/>
      </p:nvGrpSpPr>
      <p:grpSpPr>
        <a:xfrm>
          <a:off x="0" y="0"/>
          <a:ext cx="0" cy="0"/>
          <a:chOff x="0" y="0"/>
          <a:chExt cx="0" cy="0"/>
        </a:xfrm>
      </p:grpSpPr>
      <p:sp>
        <p:nvSpPr>
          <p:cNvPr id="10" name="Rovná spojnica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dpis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sk-SK" smtClean="0"/>
              <a:t>Kliknite sem a upravte štýl predlohy nadpisov.</a:t>
            </a:r>
            <a:endParaRPr kumimoji="0" lang="en-US"/>
          </a:p>
        </p:txBody>
      </p:sp>
      <p:sp>
        <p:nvSpPr>
          <p:cNvPr id="3" name="Zástupný symbol tex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sk-SK" smtClean="0"/>
              <a:t>Kliknite sem a upravte štýly predlohy textu.</a:t>
            </a:r>
          </a:p>
        </p:txBody>
      </p:sp>
      <p:sp>
        <p:nvSpPr>
          <p:cNvPr id="8" name="Rovná spojnica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ovná spojnica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ovná spojnica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bdĺž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ovná spojnica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á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Zástupný symbol obsahu 17"/>
          <p:cNvSpPr>
            <a:spLocks noGrp="1"/>
          </p:cNvSpPr>
          <p:nvPr>
            <p:ph sz="quarter" idx="1"/>
          </p:nvPr>
        </p:nvSpPr>
        <p:spPr>
          <a:xfrm>
            <a:off x="304800" y="274320"/>
            <a:ext cx="5638800" cy="6327648"/>
          </a:xfrm>
        </p:spPr>
        <p:txBody>
          <a:bodyPr/>
          <a:lstStyle/>
          <a:p>
            <a:pPr lvl="0" eaLnBrk="1" latinLnBrk="0" hangingPunct="1"/>
            <a:r>
              <a:rPr lang="sk-SK" smtClean="0"/>
              <a:t>Kliknite sem a upravte štýly predlohy textu.</a:t>
            </a:r>
          </a:p>
          <a:p>
            <a:pPr lvl="1" eaLnBrk="1" latinLnBrk="0" hangingPunct="1"/>
            <a:r>
              <a:rPr lang="sk-SK" smtClean="0"/>
              <a:t>Druhá úroveň</a:t>
            </a:r>
          </a:p>
          <a:p>
            <a:pPr lvl="2" eaLnBrk="1" latinLnBrk="0" hangingPunct="1"/>
            <a:r>
              <a:rPr lang="sk-SK" smtClean="0"/>
              <a:t>Tretia úroveň</a:t>
            </a:r>
          </a:p>
          <a:p>
            <a:pPr lvl="3" eaLnBrk="1" latinLnBrk="0" hangingPunct="1"/>
            <a:r>
              <a:rPr lang="sk-SK" smtClean="0"/>
              <a:t>Štvrtá úroveň</a:t>
            </a:r>
          </a:p>
          <a:p>
            <a:pPr lvl="4" eaLnBrk="1" latinLnBrk="0" hangingPunct="1"/>
            <a:r>
              <a:rPr lang="sk-SK" smtClean="0"/>
              <a:t>Piata úroveň</a:t>
            </a:r>
            <a:endParaRPr kumimoji="0" lang="en-US"/>
          </a:p>
        </p:txBody>
      </p:sp>
      <p:sp>
        <p:nvSpPr>
          <p:cNvPr id="21" name="Zástupný symbol dátumu 20"/>
          <p:cNvSpPr>
            <a:spLocks noGrp="1"/>
          </p:cNvSpPr>
          <p:nvPr>
            <p:ph type="dt" sz="half" idx="14"/>
          </p:nvPr>
        </p:nvSpPr>
        <p:spPr/>
        <p:txBody>
          <a:bodyPr rtlCol="0"/>
          <a:lstStyle/>
          <a:p>
            <a:fld id="{6AB99E1B-2247-4EE9-B1F5-F630CFD7AFF9}" type="datetimeFigureOut">
              <a:rPr lang="sk-SK" smtClean="0"/>
              <a:pPr/>
              <a:t>12. 4. 2021</a:t>
            </a:fld>
            <a:endParaRPr lang="sk-SK"/>
          </a:p>
        </p:txBody>
      </p:sp>
      <p:sp>
        <p:nvSpPr>
          <p:cNvPr id="22" name="Zástupný symbol čísla snímky 21"/>
          <p:cNvSpPr>
            <a:spLocks noGrp="1"/>
          </p:cNvSpPr>
          <p:nvPr>
            <p:ph type="sldNum" sz="quarter" idx="15"/>
          </p:nvPr>
        </p:nvSpPr>
        <p:spPr/>
        <p:txBody>
          <a:bodyPr rtlCol="0"/>
          <a:lstStyle/>
          <a:p>
            <a:fld id="{BCDE83D3-D3DF-4ABE-A981-98415142F389}" type="slidenum">
              <a:rPr lang="sk-SK" smtClean="0"/>
              <a:pPr/>
              <a:t>‹#›</a:t>
            </a:fld>
            <a:endParaRPr lang="sk-SK"/>
          </a:p>
        </p:txBody>
      </p:sp>
      <p:sp>
        <p:nvSpPr>
          <p:cNvPr id="23" name="Zástupný symbol päty 22"/>
          <p:cNvSpPr>
            <a:spLocks noGrp="1"/>
          </p:cNvSpPr>
          <p:nvPr>
            <p:ph type="ftr" sz="quarter" idx="16"/>
          </p:nvPr>
        </p:nvSpPr>
        <p:spPr/>
        <p:txBody>
          <a:bodyPr rtlCol="0"/>
          <a:lstStyle/>
          <a:p>
            <a:endParaRPr lang="sk-SK"/>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ok s popisom">
    <p:spTree>
      <p:nvGrpSpPr>
        <p:cNvPr id="1" name=""/>
        <p:cNvGrpSpPr/>
        <p:nvPr/>
      </p:nvGrpSpPr>
      <p:grpSpPr>
        <a:xfrm>
          <a:off x="0" y="0"/>
          <a:ext cx="0" cy="0"/>
          <a:chOff x="0" y="0"/>
          <a:chExt cx="0" cy="0"/>
        </a:xfrm>
      </p:grpSpPr>
      <p:sp>
        <p:nvSpPr>
          <p:cNvPr id="9" name="Rovná spojnica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á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dpis 1"/>
          <p:cNvSpPr>
            <a:spLocks noGrp="1"/>
          </p:cNvSpPr>
          <p:nvPr>
            <p:ph type="title"/>
          </p:nvPr>
        </p:nvSpPr>
        <p:spPr>
          <a:xfrm rot="5400000">
            <a:off x="3350133" y="3200400"/>
            <a:ext cx="6309360" cy="457200"/>
          </a:xfrm>
        </p:spPr>
        <p:txBody>
          <a:bodyPr anchor="b"/>
          <a:lstStyle>
            <a:lvl1pPr algn="l">
              <a:buNone/>
              <a:defRPr sz="2000" b="1"/>
            </a:lvl1pPr>
          </a:lstStyle>
          <a:p>
            <a:r>
              <a:rPr kumimoji="0" lang="sk-SK" smtClean="0"/>
              <a:t>Kliknite sem a upravte štýl predlohy nadpisov.</a:t>
            </a:r>
            <a:endParaRPr kumimoji="0" lang="en-US"/>
          </a:p>
        </p:txBody>
      </p:sp>
      <p:sp>
        <p:nvSpPr>
          <p:cNvPr id="3" name="Zástupný symbol obrázka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sk-SK" smtClean="0"/>
              <a:t>Ak chcete pridať obrázok, kliknite na ikonu</a:t>
            </a:r>
            <a:endParaRPr kumimoji="0" lang="en-US" dirty="0"/>
          </a:p>
        </p:txBody>
      </p:sp>
      <p:sp>
        <p:nvSpPr>
          <p:cNvPr id="4" name="Zástupný symbol tex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sk-SK" smtClean="0"/>
              <a:t>Kliknite sem a upravte štýly predlohy textu.</a:t>
            </a:r>
          </a:p>
        </p:txBody>
      </p:sp>
      <p:sp>
        <p:nvSpPr>
          <p:cNvPr id="10" name="Rovná spojnica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Obdĺž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ovná spojnica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ovná spojnica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ovná spojnica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Zástupný symbol dátumu 16"/>
          <p:cNvSpPr>
            <a:spLocks noGrp="1"/>
          </p:cNvSpPr>
          <p:nvPr>
            <p:ph type="dt" sz="half" idx="10"/>
          </p:nvPr>
        </p:nvSpPr>
        <p:spPr/>
        <p:txBody>
          <a:bodyPr rtlCol="0"/>
          <a:lstStyle/>
          <a:p>
            <a:fld id="{6AB99E1B-2247-4EE9-B1F5-F630CFD7AFF9}" type="datetimeFigureOut">
              <a:rPr lang="sk-SK" smtClean="0"/>
              <a:pPr/>
              <a:t>12. 4. 2021</a:t>
            </a:fld>
            <a:endParaRPr lang="sk-SK"/>
          </a:p>
        </p:txBody>
      </p:sp>
      <p:sp>
        <p:nvSpPr>
          <p:cNvPr id="18" name="Zástupný symbol čísla snímky 17"/>
          <p:cNvSpPr>
            <a:spLocks noGrp="1"/>
          </p:cNvSpPr>
          <p:nvPr>
            <p:ph type="sldNum" sz="quarter" idx="11"/>
          </p:nvPr>
        </p:nvSpPr>
        <p:spPr/>
        <p:txBody>
          <a:bodyPr rtlCol="0"/>
          <a:lstStyle/>
          <a:p>
            <a:fld id="{BCDE83D3-D3DF-4ABE-A981-98415142F389}" type="slidenum">
              <a:rPr lang="sk-SK" smtClean="0"/>
              <a:pPr/>
              <a:t>‹#›</a:t>
            </a:fld>
            <a:endParaRPr lang="sk-SK"/>
          </a:p>
        </p:txBody>
      </p:sp>
      <p:sp>
        <p:nvSpPr>
          <p:cNvPr id="21" name="Zástupný symbol päty 20"/>
          <p:cNvSpPr>
            <a:spLocks noGrp="1"/>
          </p:cNvSpPr>
          <p:nvPr>
            <p:ph type="ftr" sz="quarter" idx="12"/>
          </p:nvPr>
        </p:nvSpPr>
        <p:spPr/>
        <p:txBody>
          <a:bodyPr rtlCol="0"/>
          <a:lstStyle/>
          <a:p>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ovná spojnica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Zástupný symbol nadpisu 21"/>
          <p:cNvSpPr>
            <a:spLocks noGrp="1"/>
          </p:cNvSpPr>
          <p:nvPr>
            <p:ph type="title"/>
          </p:nvPr>
        </p:nvSpPr>
        <p:spPr>
          <a:xfrm>
            <a:off x="457200" y="274638"/>
            <a:ext cx="7467600" cy="1143000"/>
          </a:xfrm>
          <a:prstGeom prst="rect">
            <a:avLst/>
          </a:prstGeom>
        </p:spPr>
        <p:txBody>
          <a:bodyPr vert="horz" anchor="b">
            <a:normAutofit/>
          </a:bodyPr>
          <a:lstStyle/>
          <a:p>
            <a:r>
              <a:rPr kumimoji="0" lang="sk-SK" smtClean="0"/>
              <a:t>Kliknite sem a upravte štýl predlohy nadpisov.</a:t>
            </a:r>
            <a:endParaRPr kumimoji="0" lang="en-US"/>
          </a:p>
        </p:txBody>
      </p:sp>
      <p:sp>
        <p:nvSpPr>
          <p:cNvPr id="13" name="Zástupný symbol tex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sk-SK" smtClean="0"/>
              <a:t>Kliknite sem a upravte štýly predlohy textu.</a:t>
            </a:r>
          </a:p>
          <a:p>
            <a:pPr lvl="1" eaLnBrk="1" latinLnBrk="0" hangingPunct="1"/>
            <a:r>
              <a:rPr kumimoji="0" lang="sk-SK" smtClean="0"/>
              <a:t>Druhá úroveň</a:t>
            </a:r>
          </a:p>
          <a:p>
            <a:pPr lvl="2" eaLnBrk="1" latinLnBrk="0" hangingPunct="1"/>
            <a:r>
              <a:rPr kumimoji="0" lang="sk-SK" smtClean="0"/>
              <a:t>Tretia úroveň</a:t>
            </a:r>
          </a:p>
          <a:p>
            <a:pPr lvl="3" eaLnBrk="1" latinLnBrk="0" hangingPunct="1"/>
            <a:r>
              <a:rPr kumimoji="0" lang="sk-SK" smtClean="0"/>
              <a:t>Štvrtá úroveň</a:t>
            </a:r>
          </a:p>
          <a:p>
            <a:pPr lvl="4" eaLnBrk="1" latinLnBrk="0" hangingPunct="1"/>
            <a:r>
              <a:rPr kumimoji="0" lang="sk-SK" smtClean="0"/>
              <a:t>Piata úroveň</a:t>
            </a:r>
            <a:endParaRPr kumimoji="0" lang="en-US"/>
          </a:p>
        </p:txBody>
      </p:sp>
      <p:sp>
        <p:nvSpPr>
          <p:cNvPr id="14" name="Zástupný symbol dátumu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AB99E1B-2247-4EE9-B1F5-F630CFD7AFF9}" type="datetimeFigureOut">
              <a:rPr lang="sk-SK" smtClean="0"/>
              <a:pPr/>
              <a:t>12. 4. 2021</a:t>
            </a:fld>
            <a:endParaRPr lang="sk-SK"/>
          </a:p>
        </p:txBody>
      </p:sp>
      <p:sp>
        <p:nvSpPr>
          <p:cNvPr id="3" name="Zástupný symbol päty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sk-SK"/>
          </a:p>
        </p:txBody>
      </p:sp>
      <p:sp>
        <p:nvSpPr>
          <p:cNvPr id="7" name="Rovná spojnica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ovná spojnica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Obdĺž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ovná spojnica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á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Zástupný symbol čísla snímky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CDE83D3-D3DF-4ABE-A981-98415142F389}" type="slidenum">
              <a:rPr lang="sk-SK" smtClean="0"/>
              <a:pPr/>
              <a:t>‹#›</a:t>
            </a:fld>
            <a:endParaRPr lang="sk-SK"/>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sk-SK" dirty="0" smtClean="0"/>
              <a:t>Vývinové poruchy učenia </a:t>
            </a:r>
            <a:br>
              <a:rPr lang="sk-SK" dirty="0" smtClean="0"/>
            </a:br>
            <a:r>
              <a:rPr lang="sk-SK" dirty="0" smtClean="0"/>
              <a:t>rady pre rodičov a učiteľov druhý stupeň ZŠ – rodina  </a:t>
            </a:r>
            <a:r>
              <a:rPr lang="sk-SK" sz="2000" dirty="0" smtClean="0"/>
              <a:t>5.Časť</a:t>
            </a:r>
            <a:endParaRPr lang="sk-SK" dirty="0"/>
          </a:p>
        </p:txBody>
      </p:sp>
      <p:sp>
        <p:nvSpPr>
          <p:cNvPr id="3" name="Podnadpis 2"/>
          <p:cNvSpPr>
            <a:spLocks noGrp="1"/>
          </p:cNvSpPr>
          <p:nvPr>
            <p:ph type="subTitle" idx="1"/>
          </p:nvPr>
        </p:nvSpPr>
        <p:spPr/>
        <p:txBody>
          <a:bodyPr/>
          <a:lstStyle/>
          <a:p>
            <a:r>
              <a:rPr lang="sk-SK" dirty="0" smtClean="0"/>
              <a:t>Centrum pedagogicko-psychologického poradenstva a prevencie Trebišov</a:t>
            </a:r>
          </a:p>
          <a:p>
            <a:r>
              <a:rPr lang="sk-SK" dirty="0" smtClean="0"/>
              <a:t>                                                            </a:t>
            </a:r>
            <a:r>
              <a:rPr lang="sk-SK" sz="1400" dirty="0" smtClean="0"/>
              <a:t>Mgr. Jaroslava </a:t>
            </a:r>
            <a:r>
              <a:rPr lang="sk-SK" sz="1400" dirty="0" err="1" smtClean="0"/>
              <a:t>Nitraiová</a:t>
            </a:r>
            <a:endParaRPr lang="sk-SK" sz="1400" dirty="0" smtClean="0"/>
          </a:p>
          <a:p>
            <a:r>
              <a:rPr lang="sk-SK" sz="1400" dirty="0" smtClean="0"/>
              <a:t>                                                                                    </a:t>
            </a:r>
            <a:r>
              <a:rPr lang="sk-SK" sz="1200" dirty="0" smtClean="0"/>
              <a:t>špeciálny pedagóg</a:t>
            </a:r>
            <a:endParaRPr lang="sk-SK" dirty="0" smtClean="0"/>
          </a:p>
          <a:p>
            <a:endParaRPr lang="sk-SK"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Prečo vzbudiť lásku k čítaniu</a:t>
            </a:r>
            <a:br>
              <a:rPr lang="sk-SK" dirty="0" smtClean="0"/>
            </a:br>
            <a:r>
              <a:rPr lang="sk-SK" dirty="0" smtClean="0"/>
              <a:t>10.praktických aj nepraktických</a:t>
            </a:r>
            <a:br>
              <a:rPr lang="sk-SK" dirty="0" smtClean="0"/>
            </a:br>
            <a:r>
              <a:rPr lang="sk-SK" dirty="0" smtClean="0"/>
              <a:t>dôvodov prečo čítať</a:t>
            </a:r>
            <a:endParaRPr lang="sk-SK" dirty="0"/>
          </a:p>
        </p:txBody>
      </p:sp>
      <p:sp>
        <p:nvSpPr>
          <p:cNvPr id="3" name="Zástupný symbol obsahu 2"/>
          <p:cNvSpPr>
            <a:spLocks noGrp="1"/>
          </p:cNvSpPr>
          <p:nvPr>
            <p:ph sz="quarter" idx="1"/>
          </p:nvPr>
        </p:nvSpPr>
        <p:spPr/>
        <p:txBody>
          <a:bodyPr>
            <a:noAutofit/>
          </a:bodyPr>
          <a:lstStyle/>
          <a:p>
            <a:pPr algn="just"/>
            <a:r>
              <a:rPr lang="sk-SK" sz="1800" dirty="0" smtClean="0"/>
              <a:t>1.Čítanie je zdravá </a:t>
            </a:r>
            <a:r>
              <a:rPr lang="sk-SK" sz="1800" dirty="0" err="1" smtClean="0"/>
              <a:t>voľnočasová</a:t>
            </a:r>
            <a:r>
              <a:rPr lang="sk-SK" sz="1800" dirty="0" smtClean="0"/>
              <a:t> aktivita, finančne nenáročná /knižnica/, čítať sa dá kdekoľvek, nikoho k tomu nepotrebujete,</a:t>
            </a:r>
          </a:p>
          <a:p>
            <a:pPr algn="just"/>
            <a:r>
              <a:rPr lang="sk-SK" sz="1800" dirty="0" smtClean="0"/>
              <a:t>2. čítanie je dobrý spôsob, ako sa vzdelávať, veľa ľudí si doplnilo vzdelanie dejepisnými či zemepisnými faktami iba vďaka čítaniu,</a:t>
            </a:r>
          </a:p>
          <a:p>
            <a:pPr algn="just"/>
            <a:r>
              <a:rPr lang="sk-SK" sz="1800" dirty="0" smtClean="0"/>
              <a:t>3. čítanie rozširuje obzory, rozvíja osobnosť, poskytuje zaujímavé témy na rozhovor, čím je človek vzdelanejší, tým má väčšiu šancu na získanie lepšie plateného miesta,</a:t>
            </a:r>
          </a:p>
          <a:p>
            <a:pPr algn="just"/>
            <a:r>
              <a:rPr lang="sk-SK" sz="1800" dirty="0" smtClean="0"/>
              <a:t>4. čítanie kníh rozvíja kreativitu a fantáziu, príbeh dostáva vlastnú podobu v hlave každého čitateľa, vďaka knihám sa pozriete na veľa miest, dokonca aj na tie, ktoré existujú len vo fantázii ich autora, </a:t>
            </a:r>
          </a:p>
          <a:p>
            <a:pPr algn="just"/>
            <a:r>
              <a:rPr lang="sk-SK" sz="1800" dirty="0" smtClean="0"/>
              <a:t>5. vďaka čítaniu si upevníte nenásilnou formou gramatické pravidlá a rozšírite si slovnú zásobu, budete sa lepšie vyjadrovať nielen v písomnej, ale aj v ústnej forme, tento bod je najlepší najmä pre ľudí s </a:t>
            </a:r>
            <a:r>
              <a:rPr lang="sk-SK" sz="1800" dirty="0" err="1" smtClean="0"/>
              <a:t>dyslexiou</a:t>
            </a:r>
            <a:r>
              <a:rPr lang="sk-SK" sz="1800" dirty="0" smtClean="0"/>
              <a:t>, čím častejšie vidia správne napísané slová, tým si ich lepšie zapamätajú,</a:t>
            </a:r>
          </a:p>
          <a:p>
            <a:pPr algn="just">
              <a:buNone/>
            </a:pPr>
            <a:endParaRPr lang="sk-SK" sz="1800" dirty="0" smtClean="0"/>
          </a:p>
        </p:txBody>
      </p:sp>
      <p:pic>
        <p:nvPicPr>
          <p:cNvPr id="4" name="Obrázok 3" descr="Výsledok vyhľadávania obrázkov pre dopyt kreslene deti a strednej škola"/>
          <p:cNvPicPr/>
          <p:nvPr/>
        </p:nvPicPr>
        <p:blipFill>
          <a:blip r:embed="rId2"/>
          <a:srcRect/>
          <a:stretch>
            <a:fillRect/>
          </a:stretch>
        </p:blipFill>
        <p:spPr bwMode="auto">
          <a:xfrm>
            <a:off x="6215074" y="214290"/>
            <a:ext cx="2289106" cy="12763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Prečo vzbudiť lásku k čítaniu</a:t>
            </a:r>
            <a:br>
              <a:rPr lang="sk-SK" dirty="0" smtClean="0"/>
            </a:br>
            <a:r>
              <a:rPr lang="sk-SK" dirty="0" smtClean="0"/>
              <a:t>10.praktických aj nepraktických</a:t>
            </a:r>
            <a:br>
              <a:rPr lang="sk-SK" dirty="0" smtClean="0"/>
            </a:br>
            <a:r>
              <a:rPr lang="sk-SK" dirty="0" smtClean="0"/>
              <a:t>dôvodov prečo čítať</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6. knihy vám otvoria úplne iné svety, kam sa môžete vybrať, keď je vám ťažko,</a:t>
            </a:r>
          </a:p>
          <a:p>
            <a:pPr algn="just"/>
            <a:r>
              <a:rPr lang="sk-SK" sz="1600" dirty="0" smtClean="0"/>
              <a:t>7. knihy môžu byť kvalitné aj nekvalitné, ale existuje veľa nádherných knižiek, ktoré napísali múdri ľudia – do spôsobu ich myslenia môžete nahliadnuť čítaním ich kníh,</a:t>
            </a:r>
          </a:p>
          <a:p>
            <a:pPr algn="just"/>
            <a:r>
              <a:rPr lang="sk-SK" sz="1600" dirty="0" smtClean="0"/>
              <a:t>8. čítaním a rozprávaním o prečítanom sa cvičí pamäť, nájdete a pochopíte súvislosti, ktoré by ste si inak nevšimli,</a:t>
            </a:r>
          </a:p>
          <a:p>
            <a:pPr algn="just"/>
            <a:r>
              <a:rPr lang="sk-SK" sz="1600" dirty="0" smtClean="0"/>
              <a:t>9. ľudia, ktorí radi čítajú, sa tiež lepšie učia a lepšie spracovávajú novonadobudnuté informácie,</a:t>
            </a:r>
          </a:p>
          <a:p>
            <a:pPr algn="just"/>
            <a:r>
              <a:rPr lang="sk-SK" sz="1600" dirty="0" smtClean="0"/>
              <a:t>10. knihy inšpirujú, učia svojich čitateľov byť lepšími ľuďmi, z každej knihy si môžete odniesť niečo, čo použijete v bežnom živote.</a:t>
            </a:r>
          </a:p>
          <a:p>
            <a:endParaRPr lang="sk-SK" sz="1600" dirty="0"/>
          </a:p>
        </p:txBody>
      </p:sp>
      <p:pic>
        <p:nvPicPr>
          <p:cNvPr id="4" name="Obrázok 3" descr="Pozrite si, kto zvíťazil v ankete Kniha roka 2014 - Webnoviny.sk"/>
          <p:cNvPicPr/>
          <p:nvPr/>
        </p:nvPicPr>
        <p:blipFill>
          <a:blip r:embed="rId2" cstate="print"/>
          <a:srcRect/>
          <a:stretch>
            <a:fillRect/>
          </a:stretch>
        </p:blipFill>
        <p:spPr bwMode="auto">
          <a:xfrm>
            <a:off x="6286512" y="214290"/>
            <a:ext cx="2205039" cy="13282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Vyrábame prehľadové tabuľky</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Prehľadové tabuľky – ide o iný spôsob spracovania informácií, ako je písomný zápis s ktorým sa najčastejšie stretávame v bežných učebniciach,</a:t>
            </a:r>
          </a:p>
          <a:p>
            <a:pPr algn="just"/>
            <a:r>
              <a:rPr lang="sk-SK" sz="1600" dirty="0" smtClean="0"/>
              <a:t>deťom s VPU často prehľadové tabuľky vyhovujú, vedia sa v nej lepšie orientovať, </a:t>
            </a:r>
          </a:p>
          <a:p>
            <a:pPr algn="just"/>
            <a:r>
              <a:rPr lang="sk-SK" sz="1600" dirty="0" smtClean="0"/>
              <a:t>je vhodné im založiť zakladač, kam si prehľadové tabuľky budú ukladať podľa jednotlivých predmetov,</a:t>
            </a:r>
          </a:p>
          <a:p>
            <a:pPr algn="just"/>
            <a:r>
              <a:rPr lang="sk-SK" sz="1600" dirty="0" smtClean="0"/>
              <a:t>získajú tak možnosť rýchlo si nájsť dané učivo, ak si hneď nedokážu spomenúť na niektoré informácie,</a:t>
            </a:r>
          </a:p>
          <a:p>
            <a:pPr algn="just"/>
            <a:r>
              <a:rPr lang="sk-SK" sz="1600" dirty="0" smtClean="0"/>
              <a:t>tým, že si informácie takto aktívne vyhľadajú, učivo si často lepšie osvoja a zapamätajú si ho na dlhší čas, ako keby sa ho len učili naspamäť bez porozumenia, </a:t>
            </a:r>
          </a:p>
          <a:p>
            <a:pPr algn="just"/>
            <a:r>
              <a:rPr lang="sk-SK" sz="1600" dirty="0" smtClean="0"/>
              <a:t>najprv je vhodné s dieťaťom prebrať čo vlastne tabuľka je, prečo je vhodné zapisovať informácie do tabuliek, </a:t>
            </a:r>
          </a:p>
          <a:p>
            <a:pPr algn="just"/>
            <a:r>
              <a:rPr lang="sk-SK" sz="1600" dirty="0" smtClean="0"/>
              <a:t>ďalším krokom je vytvorenie prehľadovej tabuľky – vyberte jednoduchú tému, na ktorej si spoločne s dieťaťom ukážete, ako tabuľku vytvoriť na papier, na počítači.</a:t>
            </a:r>
          </a:p>
        </p:txBody>
      </p:sp>
      <p:pic>
        <p:nvPicPr>
          <p:cNvPr id="4" name="Obrázok 3" descr="Výsledok vyhľadávania obrázkov pre dopyt prehľadové tabuľky"/>
          <p:cNvPicPr/>
          <p:nvPr/>
        </p:nvPicPr>
        <p:blipFill>
          <a:blip r:embed="rId2"/>
          <a:srcRect/>
          <a:stretch>
            <a:fillRect/>
          </a:stretch>
        </p:blipFill>
        <p:spPr bwMode="auto">
          <a:xfrm>
            <a:off x="6072198" y="0"/>
            <a:ext cx="2431097" cy="135729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Tvoríme pojmové mapy</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Neoddeliteľnou súčasťou práce s textami je </a:t>
            </a:r>
            <a:r>
              <a:rPr lang="sk-SK" sz="1600" b="1" dirty="0" smtClean="0"/>
              <a:t>tvorba poznámok, </a:t>
            </a:r>
            <a:r>
              <a:rPr lang="sk-SK" sz="1600" dirty="0" smtClean="0"/>
              <a:t>je vhodné, keď sa žiaci naučia, že nemá zmysel stále dookola čítať celú kapitolu, ktorú sa má naučiť, jedným z možných riešení je tvorba pojmových máp, </a:t>
            </a:r>
          </a:p>
          <a:p>
            <a:pPr algn="just"/>
            <a:r>
              <a:rPr lang="sk-SK" sz="1600" dirty="0" smtClean="0"/>
              <a:t>Ide o grafické znázornenie dôležitých údajov z textu, pri ktorých sú zapisované len základné heslá a obrazovo či graficky sú vyjadrené vzájomné súvislosti,</a:t>
            </a:r>
          </a:p>
          <a:p>
            <a:pPr algn="just"/>
            <a:r>
              <a:rPr lang="sk-SK" sz="1600" dirty="0" smtClean="0"/>
              <a:t>Na začiatku práce s pojmovými mapami je dôležité naučiť sa základné princípy ich tvorby, keď to žiaci zvládnu, viacerí z nich potom využívajú s nadšením tento spôsob záznamu informácií,</a:t>
            </a:r>
          </a:p>
          <a:p>
            <a:pPr algn="just"/>
            <a:r>
              <a:rPr lang="sk-SK" sz="1600" dirty="0" smtClean="0"/>
              <a:t>Ak majú učivo zrekapitulovať s využitím pojmovej mapy ide im to oveľa lepšie, pamätajú si všetko podstatné, pri učení z poznámok by im to trvalo oveľa dlhšie,</a:t>
            </a:r>
          </a:p>
          <a:p>
            <a:pPr algn="just"/>
            <a:r>
              <a:rPr lang="sk-SK" sz="1600" dirty="0" smtClean="0"/>
              <a:t>Je nesmierne dôležité, keď žiakom učitelia umožnia, aby pojmové mapy využívali v maximálnej možnej miere aj pri práci v škole, alebo aj pri spracovaní písomných prác a testov.  </a:t>
            </a:r>
            <a:endParaRPr lang="sk-SK" sz="1600" dirty="0"/>
          </a:p>
        </p:txBody>
      </p:sp>
      <p:pic>
        <p:nvPicPr>
          <p:cNvPr id="4" name="Obrázok 3" descr="Výsledok vyhľadávania obrázkov pre dopyt pojmová mapa"/>
          <p:cNvPicPr/>
          <p:nvPr/>
        </p:nvPicPr>
        <p:blipFill>
          <a:blip r:embed="rId2"/>
          <a:srcRect/>
          <a:stretch>
            <a:fillRect/>
          </a:stretch>
        </p:blipFill>
        <p:spPr bwMode="auto">
          <a:xfrm>
            <a:off x="4857752" y="142852"/>
            <a:ext cx="3340479" cy="121920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Stále trénujeme gramatiku</a:t>
            </a:r>
            <a:endParaRPr lang="sk-SK" dirty="0"/>
          </a:p>
        </p:txBody>
      </p:sp>
      <p:sp>
        <p:nvSpPr>
          <p:cNvPr id="3" name="Zástupný symbol obsahu 2"/>
          <p:cNvSpPr>
            <a:spLocks noGrp="1"/>
          </p:cNvSpPr>
          <p:nvPr>
            <p:ph sz="quarter" idx="1"/>
          </p:nvPr>
        </p:nvSpPr>
        <p:spPr/>
        <p:txBody>
          <a:bodyPr>
            <a:normAutofit fontScale="92500" lnSpcReduction="10000"/>
          </a:bodyPr>
          <a:lstStyle/>
          <a:p>
            <a:pPr algn="just"/>
            <a:r>
              <a:rPr lang="sk-SK" sz="1600" dirty="0" smtClean="0"/>
              <a:t>Pre deti s VPU predstavuje osvojenie si gramatických pravidiel veľmi náročnú úlohu, nepamätajú si ich, pletú sa im, niet divu, keď majú ťažkosti aj so zapamätávaním si tvarov,</a:t>
            </a:r>
          </a:p>
          <a:p>
            <a:pPr algn="just"/>
            <a:r>
              <a:rPr lang="sk-SK" sz="1600" dirty="0" smtClean="0"/>
              <a:t>kľúčom k úspechu by malo byť veľmi trpezlivé precvičovanie, ktoré by malo prebiehať od prvej triedy,</a:t>
            </a:r>
          </a:p>
          <a:p>
            <a:pPr algn="just"/>
            <a:r>
              <a:rPr lang="sk-SK" sz="1600" dirty="0" smtClean="0"/>
              <a:t>zjednodušene si môžeme predstaviť mozog s jeho dráhami ako cesty v piesku, keď ich neprešľapávame v pravidelných intervaloch, zmiznú...</a:t>
            </a:r>
          </a:p>
          <a:p>
            <a:pPr algn="just"/>
            <a:r>
              <a:rPr lang="sk-SK" sz="1600" dirty="0" smtClean="0"/>
              <a:t>v každom prípade je potrebné opakovane venovať vysvetľovaniu gramatických javov pomerne veľa času, vnímať vysvetľovanie zoširoka, aby dieťa videlo, pokiaľ možno, čo najviac súvislostí,</a:t>
            </a:r>
          </a:p>
          <a:p>
            <a:pPr algn="just"/>
            <a:r>
              <a:rPr lang="sk-SK" sz="1600" dirty="0" smtClean="0"/>
              <a:t>každé dieťa má niekoľko, s písaním ktorých má problém, tie si je dobré napísať na kartičky a rozložiť po stole alebo na nástenku v detskej izbe, čím častejšie ich vidí, tým je väčšia pravdepodobnosť, že sa mu vryjú do pamäti a keď ich potom napíše zle, budú mu pripadať, divné,</a:t>
            </a:r>
          </a:p>
          <a:p>
            <a:pPr algn="just"/>
            <a:r>
              <a:rPr lang="sk-SK" sz="1600" dirty="0" smtClean="0"/>
              <a:t>rodičia majú často pocit, že je potrebné zadávať dieťaťu zvláštne úlohy, aby sa </a:t>
            </a:r>
            <a:r>
              <a:rPr lang="sk-SK" sz="1600" dirty="0" err="1" smtClean="0"/>
              <a:t>nadrilovalo</a:t>
            </a:r>
            <a:r>
              <a:rPr lang="sk-SK" sz="1600" dirty="0" smtClean="0"/>
              <a:t> gramatiku a matematické úlohy, do istej miery je to pravda, ale v kvantite úspech nespočíva, ak dieťa robí precvičovanie mechanicky, nemá to skoro žiaden zmysel, je to len škoda času, </a:t>
            </a:r>
          </a:p>
          <a:p>
            <a:pPr algn="just"/>
            <a:r>
              <a:rPr lang="sk-SK" sz="1600" dirty="0" smtClean="0"/>
              <a:t>oveľa efektívnejšie je precvičovať len pár riadkov každý deň, ale by sme mali mať istotu dieťa aj my, že rozumie prečo to tak je a prečo to nemôže byť inak.</a:t>
            </a:r>
          </a:p>
          <a:p>
            <a:endParaRPr lang="sk-SK" sz="1600" dirty="0"/>
          </a:p>
        </p:txBody>
      </p:sp>
      <p:pic>
        <p:nvPicPr>
          <p:cNvPr id="4" name="Obrázok 3" descr="Gramatika – Könnyen magyarul"/>
          <p:cNvPicPr/>
          <p:nvPr/>
        </p:nvPicPr>
        <p:blipFill>
          <a:blip r:embed="rId2"/>
          <a:srcRect/>
          <a:stretch>
            <a:fillRect/>
          </a:stretch>
        </p:blipFill>
        <p:spPr bwMode="auto">
          <a:xfrm>
            <a:off x="6500826" y="357166"/>
            <a:ext cx="1743075" cy="9715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                 Ďakujem </a:t>
            </a:r>
            <a:r>
              <a:rPr lang="sk-SK" dirty="0" smtClean="0"/>
              <a:t>za pozornosť</a:t>
            </a:r>
            <a:endParaRPr lang="sk-SK" dirty="0"/>
          </a:p>
        </p:txBody>
      </p:sp>
      <p:sp>
        <p:nvSpPr>
          <p:cNvPr id="3" name="Zástupný symbol obsahu 2"/>
          <p:cNvSpPr>
            <a:spLocks noGrp="1"/>
          </p:cNvSpPr>
          <p:nvPr>
            <p:ph sz="quarter" idx="1"/>
          </p:nvPr>
        </p:nvSpPr>
        <p:spPr/>
        <p:txBody>
          <a:bodyPr>
            <a:normAutofit/>
          </a:bodyPr>
          <a:lstStyle/>
          <a:p>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endParaRPr lang="sk-SK" dirty="0" smtClean="0"/>
          </a:p>
          <a:p>
            <a:r>
              <a:rPr lang="sk-SK" sz="1700" dirty="0" smtClean="0"/>
              <a:t>Zoznam použitej literatúry: </a:t>
            </a:r>
            <a:r>
              <a:rPr lang="sk-SK" sz="1700" dirty="0" err="1" smtClean="0"/>
              <a:t>Krejčová,L</a:t>
            </a:r>
            <a:r>
              <a:rPr lang="sk-SK" sz="1700" dirty="0" smtClean="0"/>
              <a:t>. – Hladíková, Z. a kol.: Vývinové poruchy učenia, 2018 ISBN 978-80-566-0760-2 </a:t>
            </a:r>
          </a:p>
          <a:p>
            <a:endParaRPr lang="sk-SK" sz="1700" dirty="0" smtClean="0"/>
          </a:p>
          <a:p>
            <a:r>
              <a:rPr lang="sk-SK" sz="1700" dirty="0" smtClean="0"/>
              <a:t>                                                                    Mgr. Jaroslava </a:t>
            </a:r>
            <a:r>
              <a:rPr lang="sk-SK" sz="1700" dirty="0" err="1" smtClean="0"/>
              <a:t>Nitraiová</a:t>
            </a:r>
            <a:endParaRPr lang="sk-SK" sz="1700" dirty="0"/>
          </a:p>
        </p:txBody>
      </p:sp>
      <p:pic>
        <p:nvPicPr>
          <p:cNvPr id="5" name="Obrázok 4" descr="CPPPaP Trebišov"/>
          <p:cNvPicPr/>
          <p:nvPr/>
        </p:nvPicPr>
        <p:blipFill>
          <a:blip r:embed="rId2"/>
          <a:srcRect/>
          <a:stretch>
            <a:fillRect/>
          </a:stretch>
        </p:blipFill>
        <p:spPr bwMode="auto">
          <a:xfrm>
            <a:off x="2143108" y="1857364"/>
            <a:ext cx="4214842" cy="857256"/>
          </a:xfrm>
          <a:prstGeom prst="rect">
            <a:avLst/>
          </a:prstGeom>
          <a:noFill/>
          <a:ln w="9525">
            <a:noFill/>
            <a:miter lim="800000"/>
            <a:headEnd/>
            <a:tailEnd/>
          </a:ln>
        </p:spPr>
      </p:pic>
      <p:pic>
        <p:nvPicPr>
          <p:cNvPr id="6" name="Obrázok 5" descr="Škola by mala dokázať potiahnuť každé jedno dieťa v triede. Kedy sa tak  začne diať? | eduworld.sk"/>
          <p:cNvPicPr/>
          <p:nvPr/>
        </p:nvPicPr>
        <p:blipFill>
          <a:blip r:embed="rId3"/>
          <a:srcRect/>
          <a:stretch>
            <a:fillRect/>
          </a:stretch>
        </p:blipFill>
        <p:spPr bwMode="auto">
          <a:xfrm>
            <a:off x="2071670" y="3000372"/>
            <a:ext cx="5000660" cy="208721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animEffect transition="in" filter="fade">
                                      <p:cBhvr>
                                        <p:cTn id="7" dur="2000"/>
                                        <p:tgtEl>
                                          <p:spTgt spid="3">
                                            <p:txEl>
                                              <p:pRg st="8" end="8"/>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0" end="10"/>
                                            </p:txEl>
                                          </p:spTgt>
                                        </p:tgtEl>
                                        <p:attrNameLst>
                                          <p:attrName>style.visibility</p:attrName>
                                        </p:attrNameLst>
                                      </p:cBhvr>
                                      <p:to>
                                        <p:strVal val="visible"/>
                                      </p:to>
                                    </p:set>
                                    <p:animEffect transition="in" filter="fade">
                                      <p:cBhvr>
                                        <p:cTn id="1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Druhý stupeň alebo viacročné gymnázium</a:t>
            </a:r>
            <a:endParaRPr lang="sk-SK" dirty="0"/>
          </a:p>
        </p:txBody>
      </p:sp>
      <p:sp>
        <p:nvSpPr>
          <p:cNvPr id="3" name="Zástupný symbol obsahu 2"/>
          <p:cNvSpPr>
            <a:spLocks noGrp="1"/>
          </p:cNvSpPr>
          <p:nvPr>
            <p:ph sz="quarter" idx="1"/>
          </p:nvPr>
        </p:nvSpPr>
        <p:spPr/>
        <p:txBody>
          <a:bodyPr>
            <a:normAutofit lnSpcReduction="10000"/>
          </a:bodyPr>
          <a:lstStyle/>
          <a:p>
            <a:pPr algn="just"/>
            <a:r>
              <a:rPr lang="sk-SK" sz="1600" dirty="0" smtClean="0"/>
              <a:t>Na konci 1.stupňa ZŠ viaceré rodiny riešia dilemu, či potomka zapísať na viacročné gymnázium, </a:t>
            </a:r>
          </a:p>
          <a:p>
            <a:pPr algn="just"/>
            <a:r>
              <a:rPr lang="sk-SK" sz="1600" dirty="0" smtClean="0"/>
              <a:t>alebo ho nechať v štúdiu na 2.stupni ZŠ,</a:t>
            </a:r>
          </a:p>
          <a:p>
            <a:pPr algn="just"/>
            <a:r>
              <a:rPr lang="sk-SK" sz="1600" dirty="0" smtClean="0"/>
              <a:t>na druhej strane ale máme VPU, ktoré školskú výučbu vždy nejako komplikujú a to aj u tých najšikovnejších žiakov,</a:t>
            </a:r>
          </a:p>
          <a:p>
            <a:pPr algn="just"/>
            <a:r>
              <a:rPr lang="sk-SK" sz="1600" dirty="0" smtClean="0"/>
              <a:t>zároveň je potrebné si povedať, že VPU by nemali byť jediným dôvodom, prečo neuvažovať o prestupe na viacročné gymnázium, </a:t>
            </a:r>
          </a:p>
          <a:p>
            <a:pPr algn="just"/>
            <a:r>
              <a:rPr lang="sk-SK" sz="1600" dirty="0" smtClean="0"/>
              <a:t>rozhodovanie nie je jednoduché, významnú úlohu pri rozhodovaní o možnom prestupe, okrem faktu, že dieťa najskôr musí urobiť prijímacie skúšky a byť prijaté, zohráva tiež </a:t>
            </a:r>
            <a:r>
              <a:rPr lang="sk-SK" sz="1600" b="1" dirty="0" smtClean="0"/>
              <a:t>kvalita školy,</a:t>
            </a:r>
          </a:p>
          <a:p>
            <a:pPr algn="just"/>
            <a:r>
              <a:rPr lang="sk-SK" sz="1600" dirty="0" smtClean="0"/>
              <a:t>je žiaduce, aby rodičia </a:t>
            </a:r>
            <a:r>
              <a:rPr lang="sk-SK" sz="1600" dirty="0" err="1" smtClean="0"/>
              <a:t>rodičia</a:t>
            </a:r>
            <a:r>
              <a:rPr lang="sk-SK" sz="1600" dirty="0" smtClean="0"/>
              <a:t> čo najviac zaujímali, čo škola ponúka, ako pracuje so žiakmi, aká jej koncepcia výučby žiakov,</a:t>
            </a:r>
          </a:p>
          <a:p>
            <a:pPr algn="just"/>
            <a:r>
              <a:rPr lang="sk-SK" sz="1600" dirty="0" smtClean="0"/>
              <a:t>rodičov by malo zaujímať, akým spôsobom sú žiaci prijímaní v prvých ročníkoch, pre deti vo veku 11r. Môže byť prestup na viacročné gymnázium pomerne náročný – nové prostredie, vyššie nároky, škola mimo bydliska, </a:t>
            </a:r>
          </a:p>
          <a:p>
            <a:pPr algn="just"/>
            <a:r>
              <a:rPr lang="sk-SK" sz="1600" dirty="0" smtClean="0"/>
              <a:t>pri rozhodovaní sa musí brať do úvahy aj záujem dieťaťa o učenie, jeho vytrvalosť, odolnosť voči záťaži, množstvo </a:t>
            </a:r>
            <a:r>
              <a:rPr lang="sk-SK" sz="1600" dirty="0" err="1" smtClean="0"/>
              <a:t>voľnočasových</a:t>
            </a:r>
            <a:r>
              <a:rPr lang="sk-SK" sz="1600" dirty="0" smtClean="0"/>
              <a:t> aktivít ktorým sa chce venovať, ale aj primeranú úroveň čitateľských a pisateľských zručností, ktoré sa rozvíjajú aj napriek VPU.</a:t>
            </a:r>
            <a:endParaRPr lang="sk-SK" sz="1600" dirty="0"/>
          </a:p>
        </p:txBody>
      </p:sp>
      <p:pic>
        <p:nvPicPr>
          <p:cNvPr id="5" name="Obrázok 4" descr="Výsledok vyhľadávania obrázkov pre dopyt deti na strednej škole"/>
          <p:cNvPicPr/>
          <p:nvPr/>
        </p:nvPicPr>
        <p:blipFill>
          <a:blip r:embed="rId2"/>
          <a:srcRect/>
          <a:stretch>
            <a:fillRect/>
          </a:stretch>
        </p:blipFill>
        <p:spPr bwMode="auto">
          <a:xfrm>
            <a:off x="6215074" y="0"/>
            <a:ext cx="2436156" cy="148587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Môžu sa VPU prejaviť až na druhom stupni?</a:t>
            </a:r>
            <a:endParaRPr lang="sk-SK" dirty="0"/>
          </a:p>
        </p:txBody>
      </p:sp>
      <p:sp>
        <p:nvSpPr>
          <p:cNvPr id="3" name="Zástupný symbol obsahu 2"/>
          <p:cNvSpPr>
            <a:spLocks noGrp="1"/>
          </p:cNvSpPr>
          <p:nvPr>
            <p:ph sz="quarter" idx="1"/>
          </p:nvPr>
        </p:nvSpPr>
        <p:spPr/>
        <p:txBody>
          <a:bodyPr>
            <a:normAutofit lnSpcReduction="10000"/>
          </a:bodyPr>
          <a:lstStyle/>
          <a:p>
            <a:pPr algn="just"/>
            <a:r>
              <a:rPr lang="sk-SK" sz="1600" dirty="0" smtClean="0"/>
              <a:t>Žiak si sám vybuduje veľa kompenzačných mechanizmov, ktoré mu pomáhajú problémy prekonávať,</a:t>
            </a:r>
          </a:p>
          <a:p>
            <a:pPr algn="just"/>
            <a:r>
              <a:rPr lang="sk-SK" sz="1600" dirty="0" smtClean="0"/>
              <a:t>Vo viacpočetných triedach nebýva veľa času na to, aby deti dlho čítali, pokiaľ dieťaťu klesá výkonnosť v čítaní až po dlhšom čase, nemusí si dlhý čas nikto tento problém všimnúť,</a:t>
            </a:r>
          </a:p>
          <a:p>
            <a:pPr algn="just"/>
            <a:r>
              <a:rPr lang="sk-SK" sz="1600" dirty="0" smtClean="0"/>
              <a:t>Môže ísť aj o deti, ktoré zvládajú techniku čítania dobre, ale problémy majú s porozumením textu, alebo majú problémy s pamäťou a s vybavovaním si gramatických pravidiel,</a:t>
            </a:r>
          </a:p>
          <a:p>
            <a:pPr algn="just"/>
            <a:r>
              <a:rPr lang="sk-SK" sz="1600" dirty="0" smtClean="0"/>
              <a:t>Sú nenápadní aj svojím správaním, často ich učitelia považujú za poslušných, bezproblémových žiakov a preto sa im príliš nevenujú,</a:t>
            </a:r>
          </a:p>
          <a:p>
            <a:pPr algn="just"/>
            <a:r>
              <a:rPr lang="sk-SK" sz="1600" dirty="0" smtClean="0"/>
              <a:t>Bývajú to žiaci s </a:t>
            </a:r>
            <a:r>
              <a:rPr lang="sk-SK" sz="1600" b="1" dirty="0" smtClean="0"/>
              <a:t>nadpriemernou inteligenciou, </a:t>
            </a:r>
            <a:r>
              <a:rPr lang="sk-SK" sz="1600" dirty="0" smtClean="0"/>
              <a:t>ktorí vďaka práve tomu dokážu nájsť spôsoby, ako svoj problém kompenzovať, títo jedinci niekedy trpia strachom, kedy ich niekto vyvolá, aby čítali nahlas pred celou triedou, uvedomujú si že sa v tejto zručnosti odlišujú od svojich spolužiakov,</a:t>
            </a:r>
          </a:p>
          <a:p>
            <a:pPr algn="just"/>
            <a:r>
              <a:rPr lang="sk-SK" sz="1600" dirty="0" smtClean="0"/>
              <a:t>Veľa krát sa im nedarí pri rozsiahlejších prácach, školská práca býva väčšinou nedokončená, pretože majú problém pracovať pod časovým tlakom a navyše sa obávajú zlyhania, prechod na druhý stupeň ZŠ nie je jednoduchý pre žiadne dieťa, ak v tomto období začína zlyhávať</a:t>
            </a:r>
            <a:r>
              <a:rPr lang="sk-SK" sz="1600" b="1" dirty="0" smtClean="0"/>
              <a:t>, je dobré hľadať spoločne so školou dôvody, prečo sa to deje a snažiť sa mu pomôcť.</a:t>
            </a:r>
            <a:endParaRPr lang="sk-SK" sz="1600" b="1" dirty="0"/>
          </a:p>
        </p:txBody>
      </p:sp>
      <p:pic>
        <p:nvPicPr>
          <p:cNvPr id="4" name="Obrázok 3" descr="Výsledok vyhľadávania obrázkov pre dopyt kreslene deti a strednej škola"/>
          <p:cNvPicPr/>
          <p:nvPr/>
        </p:nvPicPr>
        <p:blipFill>
          <a:blip r:embed="rId2"/>
          <a:srcRect/>
          <a:stretch>
            <a:fillRect/>
          </a:stretch>
        </p:blipFill>
        <p:spPr bwMode="auto">
          <a:xfrm>
            <a:off x="7000892" y="214290"/>
            <a:ext cx="1857374" cy="13811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Ďalšie návštevy poradenských zariadení- čo ponúkajú pre žiakov druhého stupňa</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Nápravu ťažkostí vyplývajúcich z VPU nazývame </a:t>
            </a:r>
            <a:r>
              <a:rPr lang="sk-SK" sz="1600" b="1" dirty="0" err="1" smtClean="0"/>
              <a:t>reedukácia</a:t>
            </a:r>
            <a:r>
              <a:rPr lang="sk-SK" sz="1600" b="1" dirty="0" smtClean="0"/>
              <a:t>,</a:t>
            </a:r>
          </a:p>
          <a:p>
            <a:pPr algn="just"/>
            <a:r>
              <a:rPr lang="sk-SK" sz="1600" b="1" dirty="0" smtClean="0"/>
              <a:t> </a:t>
            </a:r>
            <a:r>
              <a:rPr lang="sk-SK" sz="1600" dirty="0" smtClean="0"/>
              <a:t>tá má na druhom stupni inú podobu, na prvom stupni ide o posilňovanie oslabených oblastí so snahou o ich maximálny rozvoj,</a:t>
            </a:r>
          </a:p>
          <a:p>
            <a:pPr algn="just"/>
            <a:r>
              <a:rPr lang="sk-SK" sz="1600" dirty="0" smtClean="0"/>
              <a:t>v prípade 2.stupňa, kedy už žiaci zápolia s oveľa väčším objemom učiva</a:t>
            </a:r>
          </a:p>
          <a:p>
            <a:pPr algn="just"/>
            <a:r>
              <a:rPr lang="sk-SK" sz="1600" dirty="0" smtClean="0"/>
              <a:t> a musia stavať na osvojených schopnostiach a zručnostiach,</a:t>
            </a:r>
          </a:p>
          <a:p>
            <a:pPr algn="just"/>
            <a:r>
              <a:rPr lang="sk-SK" sz="1600" dirty="0" smtClean="0"/>
              <a:t> už hovoríme o tzv. </a:t>
            </a:r>
            <a:r>
              <a:rPr lang="sk-SK" sz="1600" b="1" dirty="0" smtClean="0"/>
              <a:t>kompenzácii, </a:t>
            </a:r>
          </a:p>
          <a:p>
            <a:pPr algn="just"/>
            <a:r>
              <a:rPr lang="sk-SK" sz="1600" dirty="0" smtClean="0"/>
              <a:t>to znamená, že je dôležité nájsť silné stránky dieťaťa, </a:t>
            </a:r>
          </a:p>
          <a:p>
            <a:pPr algn="just"/>
            <a:r>
              <a:rPr lang="sk-SK" sz="1600" dirty="0" smtClean="0"/>
              <a:t>prostredníctvom ktorých dokážeme zvládnuť a spracovať základné úlohy a dospieť k rovnakému cieľu ako ostatní,</a:t>
            </a:r>
          </a:p>
          <a:p>
            <a:pPr algn="just"/>
            <a:r>
              <a:rPr lang="sk-SK" sz="1600" dirty="0" smtClean="0"/>
              <a:t>pre žiakov 2.stupňa s VPU sa ako veľmi výhodný zdá program </a:t>
            </a:r>
            <a:r>
              <a:rPr lang="sk-SK" sz="1600" dirty="0" err="1" smtClean="0"/>
              <a:t>Feuersteinovho</a:t>
            </a:r>
            <a:r>
              <a:rPr lang="sk-SK" sz="1600" dirty="0" smtClean="0"/>
              <a:t> inštrumentálneho obohacovania, ktorý sa zameriava na prácu s informáciami /získavania, spracovanie, prezentovanie/, sprostredkovanie a rozvoj pracovných stratégií a posilnenie tzv. </a:t>
            </a:r>
            <a:r>
              <a:rPr lang="sk-SK" sz="1600" dirty="0" err="1" smtClean="0"/>
              <a:t>metakognície</a:t>
            </a:r>
            <a:r>
              <a:rPr lang="sk-SK" sz="1600" dirty="0" smtClean="0"/>
              <a:t> /schopnosť premýšľať o vlastných myšlienkových pochodoch, plánovať, vyhodnocovať efektívne a neefektívne postupy práce, monitorovať svoju činnosť pri riešení úloh.</a:t>
            </a:r>
            <a:endParaRPr lang="sk-SK"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sa po prestupe na </a:t>
            </a:r>
            <a:r>
              <a:rPr lang="sk-SK" dirty="0" err="1" smtClean="0"/>
              <a:t>výšší</a:t>
            </a:r>
            <a:r>
              <a:rPr lang="sk-SK" dirty="0" smtClean="0"/>
              <a:t> stupeň zmení, čo je náročnejšie</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Prestup 2.stupeň patrí rovnako ako nástup do MŠ či ZŠ medzi dôležité medzníky života dieťaťa, obzvlášť u detí s VPU je preto dôležité nepodceňovať ho a zamyslieť sa nad tým, ako sa na túto zmenu čo najlepšie pripraviť,</a:t>
            </a:r>
          </a:p>
          <a:p>
            <a:pPr algn="just"/>
            <a:r>
              <a:rPr lang="sk-SK" sz="1600" dirty="0" smtClean="0"/>
              <a:t>Na vzdelávaní dieťaťa na druhom stupni sa bude podieľať </a:t>
            </a:r>
            <a:r>
              <a:rPr lang="sk-SK" sz="1600" b="1" dirty="0" smtClean="0"/>
              <a:t>väčšie množstvo učiteľov, je dôležité, aby boli o jeho ťažkostiach informovaní,</a:t>
            </a:r>
          </a:p>
          <a:p>
            <a:pPr algn="just"/>
            <a:r>
              <a:rPr lang="sk-SK" sz="1600" dirty="0" smtClean="0"/>
              <a:t>Žiaci musia byť po prechode na druhý stupeň už </a:t>
            </a:r>
            <a:r>
              <a:rPr lang="sk-SK" sz="1600" b="1" dirty="0" smtClean="0"/>
              <a:t>samostatnejší, </a:t>
            </a:r>
            <a:r>
              <a:rPr lang="sk-SK" sz="1600" dirty="0" smtClean="0"/>
              <a:t>učitelia im neposkytujú všetky materiály, ale nechávajú ich študovať aj samostatne, </a:t>
            </a:r>
          </a:p>
          <a:p>
            <a:pPr algn="just"/>
            <a:r>
              <a:rPr lang="sk-SK" sz="1600" b="1" dirty="0" smtClean="0"/>
              <a:t>Žiaci sa stretávajú s tým, že opakovanie učiva </a:t>
            </a:r>
            <a:r>
              <a:rPr lang="sk-SK" sz="1600" dirty="0" smtClean="0"/>
              <a:t>prebraného z predchádzajúcich ročníkoch nie je už také intenzívne, to bol na prvom stupni predovšetkým pre deti s VPU veľmi výhodný spôsob, ako si predchádzajúce učivo oživiť a zopakovať</a:t>
            </a:r>
            <a:r>
              <a:rPr lang="sk-SK" sz="1600" b="1" dirty="0" smtClean="0"/>
              <a:t>,</a:t>
            </a:r>
          </a:p>
          <a:p>
            <a:pPr algn="just"/>
            <a:r>
              <a:rPr lang="sk-SK" sz="1600" b="1" dirty="0" smtClean="0"/>
              <a:t>Mení sa štýl spracovania informácií a poznatkov </a:t>
            </a:r>
            <a:r>
              <a:rPr lang="sk-SK" sz="1600" dirty="0" smtClean="0"/>
              <a:t>. </a:t>
            </a:r>
          </a:p>
          <a:p>
            <a:pPr algn="just"/>
            <a:r>
              <a:rPr lang="sk-SK" sz="1600" dirty="0" smtClean="0"/>
              <a:t>Na 1.stupni sú žiaci vedení k </a:t>
            </a:r>
            <a:r>
              <a:rPr lang="sk-SK" sz="1600" b="1" dirty="0" smtClean="0"/>
              <a:t>odpisovaniu z tabule, </a:t>
            </a:r>
            <a:r>
              <a:rPr lang="sk-SK" sz="1600" dirty="0" smtClean="0"/>
              <a:t>na druhom stupni si však musia samostatne </a:t>
            </a:r>
            <a:r>
              <a:rPr lang="sk-SK" sz="1600" b="1" dirty="0" smtClean="0"/>
              <a:t>robiť poznámky, alebo tvoriť výpisky z učebníc, väčší obsah učiva, viac domácich úloh, prepájanie informácií za jednotlivých predmetov.</a:t>
            </a:r>
            <a:endParaRPr lang="sk-SK" sz="1600" b="1" dirty="0"/>
          </a:p>
        </p:txBody>
      </p:sp>
      <p:pic>
        <p:nvPicPr>
          <p:cNvPr id="4" name="Obrázok 3" descr="Výsledok vyhľadávania obrázkov pre dopyt kreslene deti a strednej škola"/>
          <p:cNvPicPr/>
          <p:nvPr/>
        </p:nvPicPr>
        <p:blipFill>
          <a:blip r:embed="rId2" cstate="print"/>
          <a:srcRect/>
          <a:stretch>
            <a:fillRect/>
          </a:stretch>
        </p:blipFill>
        <p:spPr bwMode="auto">
          <a:xfrm>
            <a:off x="6786578" y="357166"/>
            <a:ext cx="2072005" cy="110075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sk-SK" dirty="0" smtClean="0"/>
              <a:t>Čo sa po prestupe na </a:t>
            </a:r>
            <a:r>
              <a:rPr lang="sk-SK" dirty="0" err="1" smtClean="0"/>
              <a:t>výšší</a:t>
            </a:r>
            <a:r>
              <a:rPr lang="sk-SK" dirty="0" smtClean="0"/>
              <a:t> </a:t>
            </a:r>
            <a:br>
              <a:rPr lang="sk-SK" dirty="0" smtClean="0"/>
            </a:br>
            <a:r>
              <a:rPr lang="sk-SK" dirty="0" smtClean="0"/>
              <a:t>stupeň zmení, </a:t>
            </a:r>
            <a:br>
              <a:rPr lang="sk-SK" dirty="0" smtClean="0"/>
            </a:br>
            <a:r>
              <a:rPr lang="sk-SK" dirty="0" smtClean="0"/>
              <a:t>čo je náročnejšie</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Mení sa aj proces čítania a písania, čo sú aktivity, ktoré žiakov s VPU najviac trápia,</a:t>
            </a:r>
          </a:p>
          <a:p>
            <a:pPr algn="just"/>
            <a:r>
              <a:rPr lang="sk-SK" sz="1600" dirty="0" smtClean="0"/>
              <a:t>pri čítaní už nie je venovaná </a:t>
            </a:r>
            <a:r>
              <a:rPr lang="sk-SK" sz="1600" b="1" dirty="0" smtClean="0"/>
              <a:t>pozornosť technike čítania</a:t>
            </a:r>
            <a:r>
              <a:rPr lang="sk-SK" sz="1600" dirty="0" smtClean="0"/>
              <a:t>, </a:t>
            </a:r>
          </a:p>
          <a:p>
            <a:pPr algn="just"/>
            <a:r>
              <a:rPr lang="sk-SK" sz="1600" dirty="0" smtClean="0"/>
              <a:t>čítanie nahlas na známky už nie je vyžadované,</a:t>
            </a:r>
          </a:p>
          <a:p>
            <a:pPr algn="just"/>
            <a:r>
              <a:rPr lang="sk-SK" sz="1600" dirty="0" smtClean="0"/>
              <a:t>dôraz sa kladie </a:t>
            </a:r>
            <a:r>
              <a:rPr lang="sk-SK" sz="1600" b="1" dirty="0" smtClean="0"/>
              <a:t>na čítanie s porozumením </a:t>
            </a:r>
            <a:r>
              <a:rPr lang="sk-SK" sz="1600" dirty="0" smtClean="0"/>
              <a:t>a </a:t>
            </a:r>
            <a:r>
              <a:rPr lang="sk-SK" sz="1600" b="1" dirty="0" smtClean="0"/>
              <a:t>prácu s textom </a:t>
            </a:r>
            <a:r>
              <a:rPr lang="sk-SK" sz="1600" dirty="0" smtClean="0"/>
              <a:t>v súvislosti s prezentáciou získaných informácií</a:t>
            </a:r>
          </a:p>
          <a:p>
            <a:pPr algn="just"/>
            <a:r>
              <a:rPr lang="sk-SK" sz="1600" dirty="0" smtClean="0"/>
              <a:t>učitelia už nehodnotia podobu písma, ale sústredia sa na </a:t>
            </a:r>
            <a:r>
              <a:rPr lang="sk-SK" sz="1600" b="1" dirty="0" smtClean="0"/>
              <a:t>obsahovú stránku písomného prejavu, </a:t>
            </a:r>
          </a:p>
          <a:p>
            <a:pPr algn="just"/>
            <a:r>
              <a:rPr lang="sk-SK" sz="1600" dirty="0" smtClean="0"/>
              <a:t>teda na schopnosť napísať súvislý text, spracovať referát a pod.</a:t>
            </a:r>
            <a:endParaRPr lang="sk-SK" sz="1600" dirty="0"/>
          </a:p>
        </p:txBody>
      </p:sp>
      <p:pic>
        <p:nvPicPr>
          <p:cNvPr id="4" name="Obrázok 3" descr="3 knihy, ktoré mi zmenili život - Som Minimalistka"/>
          <p:cNvPicPr/>
          <p:nvPr/>
        </p:nvPicPr>
        <p:blipFill>
          <a:blip r:embed="rId2" cstate="print"/>
          <a:srcRect/>
          <a:stretch>
            <a:fillRect/>
          </a:stretch>
        </p:blipFill>
        <p:spPr bwMode="auto">
          <a:xfrm>
            <a:off x="5786446" y="214290"/>
            <a:ext cx="2643206" cy="114300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Ako sa doma pripravovať do školy</a:t>
            </a:r>
            <a:endParaRPr lang="sk-SK" dirty="0"/>
          </a:p>
        </p:txBody>
      </p:sp>
      <p:sp>
        <p:nvSpPr>
          <p:cNvPr id="3" name="Zástupný symbol obsahu 2"/>
          <p:cNvSpPr>
            <a:spLocks noGrp="1"/>
          </p:cNvSpPr>
          <p:nvPr>
            <p:ph sz="quarter" idx="1"/>
          </p:nvPr>
        </p:nvSpPr>
        <p:spPr/>
        <p:txBody>
          <a:bodyPr>
            <a:normAutofit/>
          </a:bodyPr>
          <a:lstStyle/>
          <a:p>
            <a:pPr algn="just"/>
            <a:r>
              <a:rPr lang="sk-SK" sz="1600" b="1" dirty="0" smtClean="0"/>
              <a:t>S plánovaním všeobecne majú deti s VPU problém</a:t>
            </a:r>
            <a:r>
              <a:rPr lang="sk-SK" sz="1600" dirty="0" smtClean="0"/>
              <a:t>, </a:t>
            </a:r>
          </a:p>
          <a:p>
            <a:pPr algn="just"/>
            <a:r>
              <a:rPr lang="sk-SK" sz="1600" dirty="0" smtClean="0"/>
              <a:t>dieťa by sa malo naučiť, že jednotlivé úlohy majú rôznu dôležitosť, aj rôznu dĺžku trvania, že obyčajný zápis na zoznam a riešenie jednotlivých úloh nezaručuje úspech, </a:t>
            </a:r>
          </a:p>
          <a:p>
            <a:pPr algn="just"/>
            <a:r>
              <a:rPr lang="sk-SK" sz="1600" dirty="0" smtClean="0"/>
              <a:t>deti majú často tendenciu odkladať úlohy, ktoré majú dlhší termín splnenia, bohužiaľ si neuvedomujú, že na ne dostali dostatok času preto, že vyžadujú viac času, ako sa blíži termín začínajú byť nervózne,</a:t>
            </a:r>
          </a:p>
          <a:p>
            <a:pPr algn="just"/>
            <a:r>
              <a:rPr lang="sk-SK" sz="1600" dirty="0" smtClean="0"/>
              <a:t>dieťa na 2. stupni by sa malo naučiť pracovať </a:t>
            </a:r>
            <a:r>
              <a:rPr lang="sk-SK" sz="1600" b="1" dirty="0" smtClean="0"/>
              <a:t>s dvomi typmi zoznamov </a:t>
            </a:r>
            <a:r>
              <a:rPr lang="sk-SK" sz="1600" b="1" dirty="0" err="1" smtClean="0"/>
              <a:t>zápisničkov</a:t>
            </a:r>
            <a:r>
              <a:rPr lang="sk-SK" sz="1600" b="1" dirty="0" smtClean="0"/>
              <a:t> – krátkodobý a dlhodobý – na mesiac –</a:t>
            </a:r>
            <a:r>
              <a:rPr lang="sk-SK" sz="1600" dirty="0" smtClean="0"/>
              <a:t> dlhodobý by mal visieť na nástenke, ideálne prepojiť ho s kalendárom,</a:t>
            </a:r>
          </a:p>
          <a:p>
            <a:pPr algn="just"/>
            <a:r>
              <a:rPr lang="sk-SK" sz="1600" dirty="0" smtClean="0"/>
              <a:t>je dôležité naučiť deti hospodáriť s časom, a pomáhať dieťaťu iba v skutočne krízových situáciách, inak si zvykne, že keď nestíha tak to za neho na poslednú chvíľu urobí,</a:t>
            </a:r>
          </a:p>
          <a:p>
            <a:pPr algn="just"/>
            <a:r>
              <a:rPr lang="sk-SK" sz="1600" dirty="0" smtClean="0"/>
              <a:t>veľmi dobrým návykom je príprava aktovky do školy večer, plánovanie je pre deti s VPU veľmi náročné no chce to systém a veľmi dlho trvá kým im to prejde do krvi, keď sa im však budete venovať, môžu sa v tejto oblasti z nich stať experti.</a:t>
            </a:r>
            <a:endParaRPr lang="sk-SK" sz="1600" dirty="0"/>
          </a:p>
        </p:txBody>
      </p:sp>
      <p:pic>
        <p:nvPicPr>
          <p:cNvPr id="4" name="Obrázok 3" descr="Výsledok vyhľadávania obrázkov pre dopyt kreslene deti a strednej škola"/>
          <p:cNvPicPr/>
          <p:nvPr/>
        </p:nvPicPr>
        <p:blipFill>
          <a:blip r:embed="rId2" cstate="print"/>
          <a:srcRect/>
          <a:stretch>
            <a:fillRect/>
          </a:stretch>
        </p:blipFill>
        <p:spPr bwMode="auto">
          <a:xfrm>
            <a:off x="6715140" y="0"/>
            <a:ext cx="2117197" cy="14097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Čítanie je stále dôležité – ako ho trénovať, aby sa dieťa nenudilo</a:t>
            </a:r>
            <a:endParaRPr lang="sk-SK" dirty="0"/>
          </a:p>
        </p:txBody>
      </p:sp>
      <p:sp>
        <p:nvSpPr>
          <p:cNvPr id="3" name="Zástupný symbol obsahu 2"/>
          <p:cNvSpPr>
            <a:spLocks noGrp="1"/>
          </p:cNvSpPr>
          <p:nvPr>
            <p:ph sz="quarter" idx="1"/>
          </p:nvPr>
        </p:nvSpPr>
        <p:spPr/>
        <p:txBody>
          <a:bodyPr>
            <a:normAutofit/>
          </a:bodyPr>
          <a:lstStyle/>
          <a:p>
            <a:pPr algn="just"/>
            <a:r>
              <a:rPr lang="sk-SK" sz="1600" dirty="0" smtClean="0"/>
              <a:t>Ideálne je stanoviť si denné penzum, koľko je toho potrebné prečítať,</a:t>
            </a:r>
          </a:p>
          <a:p>
            <a:pPr algn="just"/>
            <a:r>
              <a:rPr lang="sk-SK" sz="1600" b="1" dirty="0" smtClean="0"/>
              <a:t>pre jedinca s </a:t>
            </a:r>
            <a:r>
              <a:rPr lang="sk-SK" sz="1600" b="1" dirty="0" err="1" smtClean="0"/>
              <a:t>dyslexiou</a:t>
            </a:r>
            <a:r>
              <a:rPr lang="sk-SK" sz="1600" b="1" dirty="0" smtClean="0"/>
              <a:t> nie je čítanie zábava, je to ťažká práca porovnateľná s učením, aj to keď ho čítanie baví a číta rád, </a:t>
            </a:r>
          </a:p>
          <a:p>
            <a:pPr algn="just"/>
            <a:r>
              <a:rPr lang="sk-SK" sz="1600" dirty="0" smtClean="0"/>
              <a:t>ak teda chceme, aby dieťa čítalo v priebehu týždňa, je potrebné počítať s vyhradeným časom a určite mu nechať čas na relaxáciu a zábavu, </a:t>
            </a:r>
          </a:p>
          <a:p>
            <a:pPr algn="just"/>
            <a:r>
              <a:rPr lang="sk-SK" sz="1600" b="1" dirty="0" smtClean="0"/>
              <a:t>knihy je potrebné starostlivo vyberať aby ho zaujali, </a:t>
            </a:r>
            <a:r>
              <a:rPr lang="sk-SK" sz="1600" dirty="0" smtClean="0"/>
              <a:t>je dôležité aby dieťa bolo motivované k vlastnému čítaniu,</a:t>
            </a:r>
          </a:p>
          <a:p>
            <a:pPr algn="just"/>
            <a:r>
              <a:rPr lang="sk-SK" sz="1600" b="1" dirty="0" smtClean="0"/>
              <a:t>dôležité je začať od malička, od najjednoduchších kníh a postupovať k zložitejším, náročnejším, obsiahlejším, </a:t>
            </a:r>
          </a:p>
          <a:p>
            <a:pPr algn="just"/>
            <a:r>
              <a:rPr lang="sk-SK" sz="1600" dirty="0" smtClean="0"/>
              <a:t>o prečítanom je potrebné stále hovoriť, napríklad pri ceste autom, na dovolenke, na výlete,</a:t>
            </a:r>
          </a:p>
          <a:p>
            <a:pPr algn="just"/>
            <a:r>
              <a:rPr lang="sk-SK" sz="1600" dirty="0" smtClean="0"/>
              <a:t>aj z dieťa s </a:t>
            </a:r>
            <a:r>
              <a:rPr lang="sk-SK" sz="1600" dirty="0" err="1" smtClean="0"/>
              <a:t>dyslexiou</a:t>
            </a:r>
            <a:r>
              <a:rPr lang="sk-SK" sz="1600" dirty="0" smtClean="0"/>
              <a:t> možno vychovať čitateľa, ale je to beh na dlhú trať.</a:t>
            </a:r>
            <a:endParaRPr lang="sk-SK" sz="1600" dirty="0"/>
          </a:p>
        </p:txBody>
      </p:sp>
      <p:pic>
        <p:nvPicPr>
          <p:cNvPr id="4" name="Obrázok 3" descr="Výsledok vyhľadávania obrázkov pre dopyt kreslene deti a strednej škola"/>
          <p:cNvPicPr/>
          <p:nvPr/>
        </p:nvPicPr>
        <p:blipFill>
          <a:blip r:embed="rId2"/>
          <a:srcRect/>
          <a:stretch>
            <a:fillRect/>
          </a:stretch>
        </p:blipFill>
        <p:spPr bwMode="auto">
          <a:xfrm>
            <a:off x="6643702" y="214290"/>
            <a:ext cx="2071702" cy="1357322"/>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dirty="0" smtClean="0"/>
              <a:t>Čo môže dospievajúci robiť sám – odovzdávanie zodpovednosti za učenie</a:t>
            </a:r>
            <a:endParaRPr lang="sk-SK" dirty="0"/>
          </a:p>
        </p:txBody>
      </p:sp>
      <p:sp>
        <p:nvSpPr>
          <p:cNvPr id="3" name="Zástupný symbol obsahu 2"/>
          <p:cNvSpPr>
            <a:spLocks noGrp="1"/>
          </p:cNvSpPr>
          <p:nvPr>
            <p:ph sz="quarter" idx="1"/>
          </p:nvPr>
        </p:nvSpPr>
        <p:spPr/>
        <p:txBody>
          <a:bodyPr>
            <a:normAutofit lnSpcReduction="10000"/>
          </a:bodyPr>
          <a:lstStyle/>
          <a:p>
            <a:pPr algn="just"/>
            <a:r>
              <a:rPr lang="sk-SK" sz="1600" dirty="0" smtClean="0"/>
              <a:t>Dieťa by v podstate už od prvej triedy malo pochopiť, že škola je jeho starosť, porovnateľná s vašim chodením do práce,</a:t>
            </a:r>
          </a:p>
          <a:p>
            <a:pPr algn="just"/>
            <a:r>
              <a:rPr lang="sk-SK" sz="1600" dirty="0" smtClean="0"/>
              <a:t>dieťa by malo vedieť, že úlohy nerobí preto, aby vám alebo pani učiteľke urobilo radosť, ale aby si precvičovalo, čo sa v škole naučilo,</a:t>
            </a:r>
          </a:p>
          <a:p>
            <a:pPr algn="just"/>
            <a:r>
              <a:rPr lang="sk-SK" sz="1600" dirty="0" smtClean="0"/>
              <a:t>veľmi skoro zistí, že keď sa pripravuje priebežne, trénuje o trochu viac ako ostatné deti, sú jeho výsledky viditeľne lepšie,</a:t>
            </a:r>
          </a:p>
          <a:p>
            <a:pPr algn="just"/>
            <a:r>
              <a:rPr lang="sk-SK" sz="1600" b="1" dirty="0" smtClean="0"/>
              <a:t>veľmi dôležité je si úlohy </a:t>
            </a:r>
            <a:r>
              <a:rPr lang="sk-SK" sz="1600" b="1" dirty="0" err="1" smtClean="0"/>
              <a:t>rozfázovať</a:t>
            </a:r>
            <a:r>
              <a:rPr lang="sk-SK" sz="1600" dirty="0" smtClean="0"/>
              <a:t>, aj veľmi náročná úloha pozostáva z radu čiastkových krokov, ktoré sú realizovateľné,</a:t>
            </a:r>
          </a:p>
          <a:p>
            <a:pPr algn="just"/>
            <a:r>
              <a:rPr lang="sk-SK" sz="1600" dirty="0" smtClean="0"/>
              <a:t>postupne je potrebné odovzdávať deťom zodpovednosť za jednotlivé úlohy, ktoré už dokážu samy zvládnuť a pomáhať im s tými, ktoré sú zatiaľ nad ich sily,</a:t>
            </a:r>
          </a:p>
          <a:p>
            <a:pPr algn="just"/>
            <a:r>
              <a:rPr lang="sk-SK" sz="1600" dirty="0" smtClean="0"/>
              <a:t>dospievanie je veľmi zložité obdobie plné citových aj osobnostných zmätkov, detstvo, kedy je dieťa chránené, netrvá večne a pomerne skoro nastane čas, kedy bude musieť uspieť vo svete samé za seba,</a:t>
            </a:r>
          </a:p>
          <a:p>
            <a:pPr algn="just"/>
            <a:r>
              <a:rPr lang="sk-SK" sz="1600" dirty="0" smtClean="0"/>
              <a:t>dieťa s VPU by malo byť pripravené na to, že sa v priebehu života strene s mnohými nepríjemnými situáciami, nemalo by sa nechať vyviesť z miery neznalosťou či predsudkami ľudí o týchto poruchách, to ako sa k nám niekto správa, vypovedá o ňom nie o nás, čím skôr toto dieťa pochopí, tým sa bude mať na svete lepšie.</a:t>
            </a:r>
            <a:endParaRPr lang="sk-SK" sz="1600" b="1" dirty="0"/>
          </a:p>
        </p:txBody>
      </p:sp>
      <p:pic>
        <p:nvPicPr>
          <p:cNvPr id="4" name="Obrázok 3" descr="Výsledok vyhľadávania obrázkov pre dopyt kreslene deti a strednej škola"/>
          <p:cNvPicPr/>
          <p:nvPr/>
        </p:nvPicPr>
        <p:blipFill>
          <a:blip r:embed="rId2"/>
          <a:srcRect/>
          <a:stretch>
            <a:fillRect/>
          </a:stretch>
        </p:blipFill>
        <p:spPr bwMode="auto">
          <a:xfrm>
            <a:off x="7072330" y="0"/>
            <a:ext cx="1714512" cy="92869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rkáda">
  <a:themeElements>
    <a:clrScheme name="Špička">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rkád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rkád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681</TotalTime>
  <Words>2373</Words>
  <Application>Microsoft Office PowerPoint</Application>
  <PresentationFormat>Prezentácia na obrazovke (4:3)</PresentationFormat>
  <Paragraphs>112</Paragraphs>
  <Slides>15</Slides>
  <Notes>0</Notes>
  <HiddenSlides>0</HiddenSlides>
  <MMClips>0</MMClips>
  <ScaleCrop>false</ScaleCrop>
  <HeadingPairs>
    <vt:vector size="4" baseType="variant">
      <vt:variant>
        <vt:lpstr>Motív</vt:lpstr>
      </vt:variant>
      <vt:variant>
        <vt:i4>1</vt:i4>
      </vt:variant>
      <vt:variant>
        <vt:lpstr>Nadpisy snímok</vt:lpstr>
      </vt:variant>
      <vt:variant>
        <vt:i4>15</vt:i4>
      </vt:variant>
    </vt:vector>
  </HeadingPairs>
  <TitlesOfParts>
    <vt:vector size="16" baseType="lpstr">
      <vt:lpstr>Arkáda</vt:lpstr>
      <vt:lpstr>Vývinové poruchy učenia  rady pre rodičov a učiteľov druhý stupeň ZŠ – rodina  5.Časť</vt:lpstr>
      <vt:lpstr>Druhý stupeň alebo viacročné gymnázium</vt:lpstr>
      <vt:lpstr>Môžu sa VPU prejaviť až na druhom stupni?</vt:lpstr>
      <vt:lpstr>Ďalšie návštevy poradenských zariadení- čo ponúkajú pre žiakov druhého stupňa</vt:lpstr>
      <vt:lpstr>Čo sa po prestupe na výšší stupeň zmení, čo je náročnejšie</vt:lpstr>
      <vt:lpstr>Čo sa po prestupe na výšší  stupeň zmení,  čo je náročnejšie</vt:lpstr>
      <vt:lpstr>Ako sa doma pripravovať do školy</vt:lpstr>
      <vt:lpstr>Čítanie je stále dôležité – ako ho trénovať, aby sa dieťa nenudilo</vt:lpstr>
      <vt:lpstr>Čo môže dospievajúci robiť sám – odovzdávanie zodpovednosti za učenie</vt:lpstr>
      <vt:lpstr>Prečo vzbudiť lásku k čítaniu 10.praktických aj nepraktických dôvodov prečo čítať</vt:lpstr>
      <vt:lpstr>Prečo vzbudiť lásku k čítaniu 10.praktických aj nepraktických dôvodov prečo čítať</vt:lpstr>
      <vt:lpstr>Vyrábame prehľadové tabuľky</vt:lpstr>
      <vt:lpstr>Tvoríme pojmové mapy</vt:lpstr>
      <vt:lpstr>Stále trénujeme gramatiku</vt:lpstr>
      <vt:lpstr>                 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Vývinové poruchy učenia  rady pre rodičov a učiteľov druhý stupeň ZŠ – rodina  5.Časť</dc:title>
  <dc:creator>hp</dc:creator>
  <cp:lastModifiedBy>hp</cp:lastModifiedBy>
  <cp:revision>75</cp:revision>
  <dcterms:created xsi:type="dcterms:W3CDTF">2021-02-03T14:13:04Z</dcterms:created>
  <dcterms:modified xsi:type="dcterms:W3CDTF">2021-04-12T06:26:16Z</dcterms:modified>
</cp:coreProperties>
</file>