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DAE66D-E161-42C4-BD94-F594A56B1616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A678DF-9CEC-417C-A3FC-2C71A89B018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Vývinové poruchy učenia </a:t>
            </a:r>
            <a:br>
              <a:rPr lang="sk-SK" dirty="0" smtClean="0"/>
            </a:br>
            <a:r>
              <a:rPr lang="sk-SK" dirty="0" smtClean="0"/>
              <a:t>rady pre rodičov a učiteľov druhý stupeň ZŠ – škola  </a:t>
            </a:r>
            <a:r>
              <a:rPr lang="sk-SK" sz="2000" dirty="0" smtClean="0"/>
              <a:t>6.Časť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Centrum pedagogicko-psychologického poradenstva a prevencie Trebišov</a:t>
            </a:r>
          </a:p>
          <a:p>
            <a:r>
              <a:rPr lang="sk-SK" dirty="0" smtClean="0"/>
              <a:t>                                                            </a:t>
            </a:r>
            <a:r>
              <a:rPr lang="sk-SK" sz="1400" dirty="0" smtClean="0"/>
              <a:t>Mgr. Jaroslava </a:t>
            </a:r>
            <a:r>
              <a:rPr lang="sk-SK" sz="1400" dirty="0" err="1" smtClean="0"/>
              <a:t>Nitraiová</a:t>
            </a:r>
            <a:endParaRPr lang="sk-SK" sz="1400" dirty="0" smtClean="0"/>
          </a:p>
          <a:p>
            <a:r>
              <a:rPr lang="sk-SK" sz="1400" smtClean="0"/>
              <a:t>                                                                                    </a:t>
            </a:r>
            <a:r>
              <a:rPr lang="sk-SK" sz="1200" smtClean="0"/>
              <a:t>špeciálny pedagóg</a:t>
            </a:r>
            <a:endParaRPr lang="sk-SK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Povinná literatúra,</a:t>
            </a:r>
            <a:br>
              <a:rPr lang="sk-SK" dirty="0" smtClean="0"/>
            </a:br>
            <a:r>
              <a:rPr lang="sk-SK" dirty="0" smtClean="0"/>
              <a:t>áno, ale...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sz="1600" b="1" dirty="0" smtClean="0"/>
              <a:t>Najdôležitejšie je vyberať zaujímavé knihy a rozprávať sa o nich, </a:t>
            </a:r>
          </a:p>
          <a:p>
            <a:pPr algn="just"/>
            <a:r>
              <a:rPr lang="sk-SK" sz="1600" dirty="0" smtClean="0"/>
              <a:t>aby dieťa nečítalo iba pre čítanie, ale preto, že sa z knihy niečo dozvie a že pochopí jej začlenenie do kontextu doby aj autorovho diela,</a:t>
            </a:r>
          </a:p>
          <a:p>
            <a:pPr algn="just"/>
            <a:r>
              <a:rPr lang="sk-SK" sz="1600" b="1" dirty="0" smtClean="0"/>
              <a:t>skúste si knihu prečítať a následne si ju pozrieť v divadelnej podobe alebo vo filmovom spracovaní,</a:t>
            </a:r>
          </a:p>
          <a:p>
            <a:pPr algn="just"/>
            <a:r>
              <a:rPr lang="sk-SK" sz="1600" dirty="0" smtClean="0"/>
              <a:t>na čítanie sú vhodné aj bájky, povesti či autobiografie slávnych alebo ich obľúbencov, o ktorých môžu spracovať referát, </a:t>
            </a:r>
          </a:p>
          <a:p>
            <a:pPr algn="just"/>
            <a:r>
              <a:rPr lang="sk-SK" sz="1600" b="1" dirty="0" smtClean="0"/>
              <a:t>primárnym cieľom by malo byť vzbudiť chuť čítať, záujem o literatúru, o príbehy,</a:t>
            </a:r>
          </a:p>
          <a:p>
            <a:pPr algn="just"/>
            <a:r>
              <a:rPr lang="sk-SK" sz="1600" dirty="0" smtClean="0"/>
              <a:t>deťom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 by sme mali s výberom pomôcť, pretože je dôležité, aby </a:t>
            </a:r>
            <a:r>
              <a:rPr lang="sk-SK" sz="1600" b="1" dirty="0" smtClean="0"/>
              <a:t>ich kniha bavila a tiež aby ju dokázali prečítať,</a:t>
            </a:r>
          </a:p>
          <a:p>
            <a:pPr algn="just"/>
            <a:r>
              <a:rPr lang="sk-SK" sz="1600" dirty="0" smtClean="0"/>
              <a:t>dieťa by malo pochopiť, aký zmysel má čítanie povinnej literatúry, že vlastne ide o praktické výstupy toho ktorého konkrétneho diela, jedine na praktických ukážkach z knihy je možné demonštrovať jednotlivé literárne štýly, pri čítaní kníh od jedného autora sa zas dieťa môže presvedčiť o tom, čo ho robí jedinečným, </a:t>
            </a:r>
          </a:p>
          <a:p>
            <a:pPr algn="just"/>
            <a:r>
              <a:rPr lang="sk-SK" sz="1600" dirty="0" smtClean="0"/>
              <a:t>dôkazom o prečítaní kníh povinnej literatúry býva </a:t>
            </a:r>
            <a:r>
              <a:rPr lang="sk-SK" sz="1600" b="1" dirty="0" smtClean="0"/>
              <a:t>väčšinou zápis do čitateľského denníka,  </a:t>
            </a:r>
            <a:r>
              <a:rPr lang="sk-SK" sz="1600" dirty="0" smtClean="0"/>
              <a:t>slohový prejav detí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 nezodpovedá ich veku, </a:t>
            </a:r>
          </a:p>
          <a:p>
            <a:pPr algn="just"/>
            <a:r>
              <a:rPr lang="sk-SK" sz="1600" dirty="0" smtClean="0"/>
              <a:t>je dobré ak si robí zápis na počítači, úpravy sú tak rýchlejšie a nedesí ho že musí test písať od začiatku.</a:t>
            </a:r>
            <a:endParaRPr lang="sk-SK" sz="1600" b="1" dirty="0"/>
          </a:p>
        </p:txBody>
      </p:sp>
      <p:pic>
        <p:nvPicPr>
          <p:cNvPr id="4" name="Obrázok 3" descr="Poruchy učen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42852"/>
            <a:ext cx="2814644" cy="124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Chybami sa učíme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Chyby sú neoddeliteľnou súčasťou každého procesu učenia,</a:t>
            </a:r>
          </a:p>
          <a:p>
            <a:pPr algn="just"/>
            <a:r>
              <a:rPr lang="sk-SK" sz="1600" dirty="0" smtClean="0"/>
              <a:t> to je potrebné deťom ukázať, nielenže sa tým zvýši sebavedomie </a:t>
            </a:r>
          </a:p>
          <a:p>
            <a:pPr algn="just"/>
            <a:r>
              <a:rPr lang="sk-SK" sz="1600" dirty="0" smtClean="0"/>
              <a:t>/ani dospelí nie sú dokonalí/, ale urobia aj kus práce vo svojom rozvoji, </a:t>
            </a:r>
          </a:p>
          <a:p>
            <a:pPr algn="just"/>
            <a:r>
              <a:rPr lang="sk-SK" sz="1600" b="1" dirty="0" smtClean="0"/>
              <a:t>chyby opravujeme pozitívne </a:t>
            </a:r>
            <a:r>
              <a:rPr lang="sk-SK" sz="1600" dirty="0" smtClean="0"/>
              <a:t>– naznačte, že niečo nie je v poriadku, </a:t>
            </a:r>
          </a:p>
          <a:p>
            <a:pPr algn="just"/>
            <a:r>
              <a:rPr lang="sk-SK" sz="1600" dirty="0" smtClean="0"/>
              <a:t>aby sa dieťa snažilo prísť na chybu samo, </a:t>
            </a:r>
          </a:p>
          <a:p>
            <a:pPr algn="just"/>
            <a:r>
              <a:rPr lang="sk-SK" sz="1600" dirty="0" smtClean="0"/>
              <a:t>ak budete trvať na dokonalosti, dieťa sa v mori chýb utopí,</a:t>
            </a:r>
          </a:p>
          <a:p>
            <a:pPr algn="just"/>
            <a:r>
              <a:rPr lang="sk-SK" sz="1600" dirty="0" smtClean="0"/>
              <a:t> a nedokáže sa v tom vyznať, </a:t>
            </a:r>
          </a:p>
          <a:p>
            <a:pPr algn="just"/>
            <a:r>
              <a:rPr lang="sk-SK" sz="1600" dirty="0" smtClean="0"/>
              <a:t>analýza chýb vedie k hlbšej skúsenosti, deti poznatky lepšie zapamätajú,</a:t>
            </a:r>
          </a:p>
          <a:p>
            <a:pPr algn="just"/>
            <a:r>
              <a:rPr lang="sk-SK" sz="1600" b="1" dirty="0" smtClean="0"/>
              <a:t>nemali by sme venovať energiu hľadaniu chýb, </a:t>
            </a:r>
          </a:p>
          <a:p>
            <a:pPr algn="just"/>
            <a:r>
              <a:rPr lang="sk-SK" sz="1600" b="1" dirty="0" smtClean="0"/>
              <a:t>ale odhaľovaniu ich príčin, </a:t>
            </a:r>
            <a:endParaRPr lang="sk-SK" sz="1600" b="1" dirty="0"/>
          </a:p>
        </p:txBody>
      </p:sp>
      <p:pic>
        <p:nvPicPr>
          <p:cNvPr id="4" name="Obrázok 3" descr="Qual o seu portifólio de competências para inovar? | Innoscienc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290"/>
            <a:ext cx="2571768" cy="113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Každé dieťa je iné,</a:t>
            </a:r>
            <a:br>
              <a:rPr lang="sk-SK" dirty="0" smtClean="0"/>
            </a:br>
            <a:r>
              <a:rPr lang="sk-SK" dirty="0" smtClean="0"/>
              <a:t>aj každý </a:t>
            </a:r>
            <a:r>
              <a:rPr lang="sk-SK" dirty="0" err="1" smtClean="0"/>
              <a:t>dyslektik</a:t>
            </a:r>
            <a:r>
              <a:rPr lang="sk-SK" dirty="0" smtClean="0"/>
              <a:t> je iný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Nie sú rovnakí povahovo, ani jednotlivými prejavmi poruchy učenia, či sa u nich prejavuje iba jedna porucha, alebo ide o kombináciu, </a:t>
            </a:r>
          </a:p>
          <a:p>
            <a:pPr algn="just"/>
            <a:r>
              <a:rPr lang="sk-SK" sz="1600" dirty="0" smtClean="0"/>
              <a:t>ak sme sa na 1.stupni zamerali na nápravu porúch učenia, môže sa stať, že na 2.stupni. dieťa nebude chcieť pokračovať v úsilí o nápravu poruchy,</a:t>
            </a:r>
          </a:p>
          <a:p>
            <a:pPr algn="just"/>
            <a:r>
              <a:rPr lang="sk-SK" sz="1600" dirty="0" smtClean="0"/>
              <a:t>Skúsenosti ukazujú, keď spolupracujú </a:t>
            </a:r>
            <a:r>
              <a:rPr lang="sk-SK" sz="1600" b="1" dirty="0" smtClean="0"/>
              <a:t>dieťa, rodič, a odborník</a:t>
            </a:r>
            <a:r>
              <a:rPr lang="sk-SK" sz="1600" dirty="0" smtClean="0"/>
              <a:t>, ak niekto z trojice chýba </a:t>
            </a:r>
            <a:r>
              <a:rPr lang="sk-SK" sz="1600" b="1" dirty="0" smtClean="0"/>
              <a:t>náprava je veľmi zložitá</a:t>
            </a:r>
            <a:r>
              <a:rPr lang="sk-SK" sz="1600" dirty="0" smtClean="0"/>
              <a:t>, ak je vôbec možná, </a:t>
            </a:r>
          </a:p>
          <a:p>
            <a:pPr algn="just"/>
            <a:r>
              <a:rPr lang="sk-SK" sz="1600" dirty="0" smtClean="0"/>
              <a:t>Je potrebné zaobchádzať </a:t>
            </a:r>
            <a:r>
              <a:rPr lang="sk-SK" sz="1600" b="1" dirty="0" smtClean="0"/>
              <a:t>s dieťaťom ako s partnerom</a:t>
            </a:r>
            <a:r>
              <a:rPr lang="sk-SK" sz="1600" dirty="0" smtClean="0"/>
              <a:t>, ak je integrované prizvite ho na rokovanie rodičov a učiteľov, chcite od neho aby sa vyjadrilo,</a:t>
            </a:r>
          </a:p>
          <a:p>
            <a:pPr algn="just"/>
            <a:r>
              <a:rPr lang="sk-SK" sz="1600" dirty="0" smtClean="0"/>
              <a:t>Dajte mu najavo, že mu môžete pomôcť, ale že sa na tom musí podieľať,</a:t>
            </a:r>
          </a:p>
          <a:p>
            <a:pPr algn="just"/>
            <a:r>
              <a:rPr lang="sk-SK" sz="1600" b="1" dirty="0" smtClean="0"/>
              <a:t>Stanovte si písomné pravidlá, </a:t>
            </a:r>
            <a:r>
              <a:rPr lang="sk-SK" sz="1600" dirty="0" smtClean="0"/>
              <a:t>a pravidelne ich </a:t>
            </a:r>
            <a:r>
              <a:rPr lang="sk-SK" sz="1600" b="1" dirty="0" smtClean="0"/>
              <a:t>kontrolujte na spoločných stretnutiach, </a:t>
            </a:r>
          </a:p>
          <a:p>
            <a:pPr algn="just"/>
            <a:r>
              <a:rPr lang="sk-SK" sz="1600" b="1" dirty="0" smtClean="0"/>
              <a:t>Veďte dieťa k samostatnosti</a:t>
            </a:r>
            <a:r>
              <a:rPr lang="sk-SK" sz="1600" dirty="0" smtClean="0"/>
              <a:t>, aby dokázalo učiteľa požiadať o pomoc pri čítaní zadania, či správne porozumelo,</a:t>
            </a:r>
          </a:p>
          <a:p>
            <a:pPr algn="just"/>
            <a:r>
              <a:rPr lang="sk-SK" sz="1600" dirty="0" smtClean="0"/>
              <a:t>Hľadajte spôsoby, snažte sa ho chápať, a podržať, ale aj mu vysvetľovať, prečo sa mu práve napríklad nedarí. </a:t>
            </a:r>
          </a:p>
          <a:p>
            <a:endParaRPr lang="sk-SK" sz="1600" dirty="0"/>
          </a:p>
        </p:txBody>
      </p:sp>
      <p:pic>
        <p:nvPicPr>
          <p:cNvPr id="4" name="Obrázok 3" descr="Domáce úlohy žiakom základných škôl neprospievajú, tvrdí štúd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2386018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Najlepšia motivácia je úspech!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sz="1600" dirty="0" smtClean="0"/>
              <a:t>Úspech je možné dosiahnuť len v tom, čo nás skutočne baví,</a:t>
            </a:r>
          </a:p>
          <a:p>
            <a:pPr algn="just"/>
            <a:r>
              <a:rPr lang="sk-SK" sz="1600" dirty="0" smtClean="0"/>
              <a:t>rodičia aj deti s VPU už od prvej triedy zápasia s nedostatkom času,</a:t>
            </a:r>
          </a:p>
          <a:p>
            <a:pPr algn="just"/>
            <a:r>
              <a:rPr lang="sk-SK" sz="1600" dirty="0" smtClean="0"/>
              <a:t> je smutnou pravdou, že deťom s VPU viaceré školské aj mimoškolské činnosti trvajú dlhšie,</a:t>
            </a:r>
          </a:p>
          <a:p>
            <a:pPr algn="just"/>
            <a:r>
              <a:rPr lang="sk-SK" sz="1600" dirty="0" smtClean="0"/>
              <a:t> pomerne veľkú časť dňa trávia v škole a potom je ešte potrebné sa na ďalší školský deň denne pripravovať,</a:t>
            </a:r>
          </a:p>
          <a:p>
            <a:pPr algn="just"/>
            <a:r>
              <a:rPr lang="sk-SK" sz="1600" dirty="0" smtClean="0"/>
              <a:t> čo zaberie veľa času a potom už je len pár chvíľ na nejakú zábavu a odpočinok,</a:t>
            </a:r>
          </a:p>
          <a:p>
            <a:pPr algn="just"/>
            <a:r>
              <a:rPr lang="sk-SK" sz="1600" dirty="0" smtClean="0"/>
              <a:t>rodičia by si však mali uvedomiť, že: </a:t>
            </a:r>
            <a:r>
              <a:rPr lang="sk-SK" sz="1600" b="1" dirty="0" smtClean="0"/>
              <a:t>školské povinnosti sú len časť života a že každý potrebuje nejakú aktivitu, ktorá mu doplní energiu a urobí radosť, </a:t>
            </a:r>
          </a:p>
          <a:p>
            <a:pPr algn="just"/>
            <a:r>
              <a:rPr lang="sk-SK" sz="1600" b="1" dirty="0" smtClean="0"/>
              <a:t>ak sa im podarí nájsť pre dieťa vhodnú tvorivú aktivitu, ktorá ho pohltí, /samozrejme, tu nie je reč o sledovaní televízie, či hraní videohier/, nebude ľutovať námahu, aby ju mohlo vykonávať,</a:t>
            </a:r>
          </a:p>
          <a:p>
            <a:pPr algn="just"/>
            <a:r>
              <a:rPr lang="sk-SK" sz="1600" dirty="0" smtClean="0"/>
              <a:t>tiež sa bude pravdepodobne snažiť zorganizovať si čas tak, aby ju mohlo vykonávať, </a:t>
            </a:r>
          </a:p>
          <a:p>
            <a:pPr algn="just"/>
            <a:r>
              <a:rPr lang="sk-SK" sz="1600" dirty="0" smtClean="0"/>
              <a:t>k cieľu v prevažnej väčšine prípadov vedie viac ciest, a ak niekto niečo skutočne chce, dokáže to.</a:t>
            </a:r>
          </a:p>
          <a:p>
            <a:endParaRPr lang="sk-SK" sz="1600" dirty="0"/>
          </a:p>
        </p:txBody>
      </p:sp>
      <p:pic>
        <p:nvPicPr>
          <p:cNvPr id="4" name="Obrázok 3" descr="Úspech, n.o. - Home | Faceboo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85728"/>
            <a:ext cx="2000264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  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sz="1600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sz="1600" dirty="0" smtClean="0"/>
              <a:t>Zoznam použitej literatúry: </a:t>
            </a:r>
            <a:r>
              <a:rPr lang="sk-SK" sz="1600" dirty="0" err="1" smtClean="0"/>
              <a:t>Krejčová,L</a:t>
            </a:r>
            <a:r>
              <a:rPr lang="sk-SK" sz="1600" dirty="0" smtClean="0"/>
              <a:t>. – Hladíková, Z. a kol.: Vývinové poruchy učenia, 2018 ISBN 978-80-566-0760-2 </a:t>
            </a:r>
          </a:p>
          <a:p>
            <a:endParaRPr lang="sk-SK" sz="1600" dirty="0" smtClean="0"/>
          </a:p>
          <a:p>
            <a:r>
              <a:rPr lang="sk-SK" sz="1600" dirty="0" smtClean="0"/>
              <a:t>                                                                    Mgr. Jaroslava </a:t>
            </a:r>
            <a:r>
              <a:rPr lang="sk-SK" sz="1600" dirty="0" err="1" smtClean="0"/>
              <a:t>Nitraiová</a:t>
            </a:r>
            <a:endParaRPr lang="sk-SK" sz="1600" dirty="0"/>
          </a:p>
        </p:txBody>
      </p:sp>
      <p:pic>
        <p:nvPicPr>
          <p:cNvPr id="4" name="Obrázok 3" descr="CPPPaP Trebišo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4214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Aktuality - Základná Škola v Dunajskej Lužnej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214686"/>
            <a:ext cx="457203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Viac učiteľov, </a:t>
            </a:r>
            <a:br>
              <a:rPr lang="sk-SK" dirty="0" smtClean="0"/>
            </a:br>
            <a:r>
              <a:rPr lang="sk-SK" dirty="0" smtClean="0"/>
              <a:t>nové vyučovacie predmety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Prestup na druhý stupeň môže byť náročný pre akéhokoľvek žiaka, </a:t>
            </a:r>
          </a:p>
          <a:p>
            <a:pPr algn="just"/>
            <a:r>
              <a:rPr lang="sk-SK" sz="1600" dirty="0" smtClean="0"/>
              <a:t>často to znamená významnú zmenu režimu dochádzky do školy</a:t>
            </a:r>
          </a:p>
          <a:p>
            <a:pPr algn="just"/>
            <a:r>
              <a:rPr lang="sk-SK" sz="1600" dirty="0" smtClean="0"/>
              <a:t>pre rôzne vyučovacie predmety </a:t>
            </a:r>
            <a:r>
              <a:rPr lang="sk-SK" sz="1600" b="1" dirty="0" smtClean="0"/>
              <a:t>sú rôzni vyučujúci</a:t>
            </a:r>
            <a:r>
              <a:rPr lang="sk-SK" sz="1600" dirty="0" smtClean="0"/>
              <a:t>, vyučuje sa v rôznych učebniach,</a:t>
            </a:r>
          </a:p>
          <a:p>
            <a:pPr algn="just"/>
            <a:r>
              <a:rPr lang="sk-SK" sz="1600" dirty="0" smtClean="0"/>
              <a:t>pribúdajú školské povinnosti, môže sa tu objaviť niekoľko oblastí, ktoré sa môžu stať zdrojom ťažkostí, jednou z najvýznamnejších predstavujú </a:t>
            </a:r>
            <a:r>
              <a:rPr lang="sk-SK" sz="1600" b="1" dirty="0" smtClean="0"/>
              <a:t>poznámky učiva do zošitov,</a:t>
            </a:r>
          </a:p>
          <a:p>
            <a:pPr algn="just"/>
            <a:r>
              <a:rPr lang="sk-SK" sz="1600" b="1" dirty="0" smtClean="0"/>
              <a:t>nové vyučovacie predmety</a:t>
            </a:r>
            <a:r>
              <a:rPr lang="sk-SK" sz="1600" dirty="0" smtClean="0"/>
              <a:t>, /prírodopis, geografia, dejepis, fyzika, chémia, občianska náuka/</a:t>
            </a:r>
          </a:p>
          <a:p>
            <a:pPr algn="just"/>
            <a:r>
              <a:rPr lang="sk-SK" sz="1600" dirty="0" smtClean="0"/>
              <a:t>v ktorých sa vyskytujú </a:t>
            </a:r>
            <a:r>
              <a:rPr lang="sk-SK" sz="1600" b="1" dirty="0" smtClean="0"/>
              <a:t>odborné pojmy</a:t>
            </a:r>
            <a:r>
              <a:rPr lang="sk-SK" sz="1600" dirty="0" smtClean="0"/>
              <a:t>, ktoré môžu byť pre žiaka neznáme, je nutné dávať pozor či sú v zošitoch správne zapísané,</a:t>
            </a:r>
          </a:p>
          <a:p>
            <a:pPr algn="just"/>
            <a:r>
              <a:rPr lang="sk-SK" sz="1600" dirty="0" smtClean="0"/>
              <a:t>dôležité je </a:t>
            </a:r>
            <a:r>
              <a:rPr lang="sk-SK" sz="1600" b="1" dirty="0" smtClean="0"/>
              <a:t>venovať vyššiu pozornosť domácej príprave do školy, </a:t>
            </a:r>
            <a:r>
              <a:rPr lang="sk-SK" sz="1600" dirty="0" smtClean="0"/>
              <a:t>oplatí sa stanoviť si pravidelné momenty v priebehu dňa, kedy sa potomok učí, </a:t>
            </a:r>
          </a:p>
          <a:p>
            <a:pPr algn="just"/>
            <a:r>
              <a:rPr lang="sk-SK" sz="1600" dirty="0" smtClean="0"/>
              <a:t>je dobré sa ho pýtať, či nepotrebuje pri učení pomôcť, </a:t>
            </a:r>
          </a:p>
          <a:p>
            <a:pPr algn="just"/>
            <a:r>
              <a:rPr lang="sk-SK" sz="1600" dirty="0" smtClean="0"/>
              <a:t>čítanie z učebníc pre neho môže byť náročné a efekt učenia sa tak vytráca, potom je dôležité, aby rodičia pomohli a do učenia sa zapojili.   </a:t>
            </a:r>
            <a:endParaRPr lang="sk-SK" sz="1600" dirty="0"/>
          </a:p>
        </p:txBody>
      </p:sp>
      <p:pic>
        <p:nvPicPr>
          <p:cNvPr id="4" name="Obrázok 3" descr="Ako učiteľ spozná žiaka, ktorého učenie baví? | eduworld.s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42852"/>
            <a:ext cx="2705108" cy="118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Individuálny vzdelávací</a:t>
            </a:r>
            <a:br>
              <a:rPr lang="sk-SK" dirty="0" smtClean="0"/>
            </a:br>
            <a:r>
              <a:rPr lang="sk-SK" dirty="0" smtClean="0"/>
              <a:t>program na druhom</a:t>
            </a:r>
            <a:br>
              <a:rPr lang="sk-SK" dirty="0" smtClean="0"/>
            </a:br>
            <a:r>
              <a:rPr lang="sk-SK" dirty="0" smtClean="0"/>
              <a:t>stupni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sz="1600" dirty="0" smtClean="0"/>
              <a:t>Občas sa objavujú tendencie rezignovať na poskytovanie podporných opatrení, prípadne tvorbu IVP na druhom stupni ZŠ,</a:t>
            </a:r>
          </a:p>
          <a:p>
            <a:pPr algn="just"/>
            <a:r>
              <a:rPr lang="sk-SK" sz="1600" dirty="0" smtClean="0"/>
              <a:t>výsledky vyšetrenia v niektorých prípadoch môžu naznačiť, že ťažkosti nie sú takého rozsahu ako na 1.stupni, čo vedie k zmierneniu foriem podpory poskytovanej žiakovi, </a:t>
            </a:r>
          </a:p>
          <a:p>
            <a:pPr algn="just"/>
            <a:r>
              <a:rPr lang="sk-SK" sz="1600" dirty="0" smtClean="0"/>
              <a:t>napriek tomu, že sa môže v </a:t>
            </a:r>
            <a:r>
              <a:rPr lang="sk-SK" sz="1600" dirty="0" err="1" smtClean="0"/>
              <a:t>V.triede</a:t>
            </a:r>
            <a:r>
              <a:rPr lang="sk-SK" sz="1600" dirty="0" smtClean="0"/>
              <a:t> zdať všetko relatívne v poriadku, nová a náročná výučbová situácia na druhom stupni môže vyprovokovať nečakané ťažkosti, </a:t>
            </a:r>
          </a:p>
          <a:p>
            <a:pPr algn="just"/>
            <a:r>
              <a:rPr lang="sk-SK" sz="1600" b="1" dirty="0" smtClean="0"/>
              <a:t>ak vidíte, že váš potomok čelí značným ťažkostiam pri učení, je vhodné sa opätovne obrátiť na poradňu a žiadať, aby zvážili </a:t>
            </a:r>
            <a:r>
              <a:rPr lang="sk-SK" sz="1600" b="1" dirty="0" err="1" smtClean="0"/>
              <a:t>rediagnostiku</a:t>
            </a:r>
            <a:r>
              <a:rPr lang="sk-SK" sz="1600" b="1" dirty="0" smtClean="0"/>
              <a:t>,</a:t>
            </a:r>
          </a:p>
          <a:p>
            <a:pPr algn="just"/>
            <a:r>
              <a:rPr lang="sk-SK" sz="1600" b="1" dirty="0" smtClean="0"/>
              <a:t>podporné opatrenia, vrátene IVP by mali riešiť spôsob zápisu poznámok z výučby, </a:t>
            </a:r>
            <a:r>
              <a:rPr lang="sk-SK" sz="1600" dirty="0" smtClean="0"/>
              <a:t>predovšetkým ak sú nečitateľné, teda pre učenie nepoužiteľné, </a:t>
            </a:r>
          </a:p>
          <a:p>
            <a:pPr algn="just"/>
            <a:r>
              <a:rPr lang="sk-SK" sz="1600" dirty="0" smtClean="0"/>
              <a:t>možnosť využívania rôznych prehľadov učiva počas výučby aj počas preverovania vedomostí,</a:t>
            </a:r>
          </a:p>
          <a:p>
            <a:pPr algn="just"/>
            <a:r>
              <a:rPr lang="sk-SK" sz="1600" dirty="0" smtClean="0"/>
              <a:t>nesmieme zabúdať ani na formy skúšania – písomné, ústne, kombinácia oboch, pre prácu je nutné stanoviť väčšie množstvo času.</a:t>
            </a:r>
          </a:p>
          <a:p>
            <a:pPr algn="just"/>
            <a:r>
              <a:rPr lang="sk-SK" sz="1600" b="1" dirty="0" smtClean="0"/>
              <a:t>podporné opatrenia napríklad IVP by mali zahŕňať „povinnosti“ učiteľov, žiakov a rodičov – všetci by mali vedieť, čo sa od nich očakáva, aby učenie prebiehalo čo najefektívnejšie.</a:t>
            </a:r>
          </a:p>
          <a:p>
            <a:endParaRPr lang="sk-SK" sz="1600" dirty="0" smtClean="0"/>
          </a:p>
          <a:p>
            <a:endParaRPr lang="sk-SK" sz="1600" dirty="0"/>
          </a:p>
        </p:txBody>
      </p:sp>
      <p:pic>
        <p:nvPicPr>
          <p:cNvPr id="4" name="Obrázok 3" descr="Zase domáce úlohy! Zlaté pravidlá na ich hravé zvládani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0"/>
            <a:ext cx="2678647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ponúka škola žiakom</a:t>
            </a:r>
            <a:br>
              <a:rPr lang="sk-SK" dirty="0" smtClean="0"/>
            </a:br>
            <a:r>
              <a:rPr lang="sk-SK" dirty="0" smtClean="0"/>
              <a:t>s </a:t>
            </a:r>
            <a:r>
              <a:rPr lang="sk-SK" dirty="0" err="1" smtClean="0"/>
              <a:t>vpu</a:t>
            </a:r>
            <a:r>
              <a:rPr lang="sk-SK" dirty="0" smtClean="0"/>
              <a:t> na druhom stupni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Zložka výchovného poradenstva a prevencie na pôde školy môže na druhom stupni ZŠ aj naďalej poskytovať žiakom s VPU podporu vo forme </a:t>
            </a:r>
            <a:r>
              <a:rPr lang="sk-SK" sz="1600" b="1" dirty="0" smtClean="0"/>
              <a:t>individuálnej, alebo skupinovej starostlivosti, </a:t>
            </a:r>
            <a:r>
              <a:rPr lang="sk-SK" sz="1600" dirty="0" smtClean="0"/>
              <a:t>prostredníctvom odporúčacích predmetov </a:t>
            </a:r>
            <a:r>
              <a:rPr lang="sk-SK" sz="1600" dirty="0" err="1" smtClean="0"/>
              <a:t>špeciílno-pedagogickej</a:t>
            </a:r>
            <a:r>
              <a:rPr lang="sk-SK" sz="1600" dirty="0" smtClean="0"/>
              <a:t> podpory RŠF a ILI</a:t>
            </a:r>
          </a:p>
          <a:p>
            <a:pPr algn="just"/>
            <a:r>
              <a:rPr lang="sk-SK" sz="1600" dirty="0" smtClean="0"/>
              <a:t>práca so žiakmi s VPU na druhom stupni má už inú podobu, ide o poradenskú prácu s dôrazom na sprostredkovanie pracovných stratégií a postupov, prakticky to znamená, že špeciálny pedagóg sa so žiakmi s VPU zameriava na: štýly učenia, spôsob zaobstarávania poznámok z výučby, porozumenie učivu, </a:t>
            </a:r>
          </a:p>
          <a:p>
            <a:pPr algn="just"/>
            <a:r>
              <a:rPr lang="sk-SK" sz="1600" dirty="0" smtClean="0"/>
              <a:t>prípravu a rôzne formy preverovania vedomostí, pracovné stratégie a postupy vedúce k úspešnému splneniu úlohy, práca s textami, </a:t>
            </a:r>
          </a:p>
          <a:p>
            <a:pPr algn="just"/>
            <a:r>
              <a:rPr lang="sk-SK" sz="1600" dirty="0" smtClean="0"/>
              <a:t>v poslednom ročníku ZŠ ponúka výchovný poradca v spolupráci s triednym učiteľom všetkým žiakom </a:t>
            </a:r>
            <a:r>
              <a:rPr lang="sk-SK" sz="1600" b="1" dirty="0" err="1" smtClean="0"/>
              <a:t>kariérové</a:t>
            </a:r>
            <a:r>
              <a:rPr lang="sk-SK" sz="1600" b="1" dirty="0" smtClean="0"/>
              <a:t>  poradenstvo – </a:t>
            </a:r>
            <a:r>
              <a:rPr lang="sk-SK" sz="1600" dirty="0" smtClean="0"/>
              <a:t>rodičom žiaka sú ponúkané konzultácie súvisiace s voľbou ďalšieho štúdia, </a:t>
            </a:r>
          </a:p>
          <a:p>
            <a:pPr algn="just"/>
            <a:r>
              <a:rPr lang="sk-SK" sz="1600" dirty="0" smtClean="0"/>
              <a:t>u žiakov s VPU je vhodné smerovať ich ďalšie vzdelávacie aktivity po ukončení povinnej školskej dochádzky v súlade s ich špeciálnymi potrebami, </a:t>
            </a:r>
          </a:p>
          <a:p>
            <a:pPr algn="just"/>
            <a:r>
              <a:rPr lang="sk-SK" sz="1600" dirty="0" smtClean="0"/>
              <a:t>ak rodičia vyberú školu iba podľa vlastného uváženia, môže jej dokončenie pre jedinca s </a:t>
            </a:r>
            <a:r>
              <a:rPr lang="sk-SK" sz="1600" b="1" dirty="0" smtClean="0"/>
              <a:t>VPU predstavovať obrovské ťažkosti</a:t>
            </a:r>
            <a:r>
              <a:rPr lang="sk-SK" sz="1600" dirty="0" smtClean="0"/>
              <a:t>.</a:t>
            </a:r>
            <a:endParaRPr lang="sk-SK" sz="1600" dirty="0"/>
          </a:p>
        </p:txBody>
      </p:sp>
      <p:pic>
        <p:nvPicPr>
          <p:cNvPr id="4" name="Obrázok 3" descr="The Homework Battl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0"/>
            <a:ext cx="2786082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Vpu</a:t>
            </a:r>
            <a:r>
              <a:rPr lang="sk-SK" dirty="0" smtClean="0"/>
              <a:t> vo výučbe odborných</a:t>
            </a:r>
            <a:br>
              <a:rPr lang="sk-SK" dirty="0" smtClean="0"/>
            </a:br>
            <a:r>
              <a:rPr lang="sk-SK" dirty="0" smtClean="0"/>
              <a:t>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Veľa učiteľov je presvedčených o tom, že problémy s VPU majú deti iba v slovenčine, prípadne vo výučbe cudzieho jazyka, ale odborných predmetov sa to netýka, </a:t>
            </a:r>
          </a:p>
          <a:p>
            <a:pPr algn="just"/>
            <a:r>
              <a:rPr lang="sk-SK" sz="1600" dirty="0" smtClean="0"/>
              <a:t>ako keby sa v náukových predmetoch nemuselo čítať a pracovať s textom, učitelia si nie vždy uvedomujú, že ak má dieťa </a:t>
            </a:r>
            <a:r>
              <a:rPr lang="sk-SK" sz="1600" b="1" dirty="0" err="1" smtClean="0"/>
              <a:t>dysortografiu</a:t>
            </a:r>
            <a:r>
              <a:rPr lang="sk-SK" sz="1600" dirty="0" smtClean="0"/>
              <a:t>, teda poruchu pravopisu budú sa chyby objavovať aj v jeho poznámkach, dieťa s </a:t>
            </a:r>
            <a:r>
              <a:rPr lang="sk-SK" sz="1600" b="1" dirty="0" err="1" smtClean="0"/>
              <a:t>dysgrafiou</a:t>
            </a:r>
            <a:r>
              <a:rPr lang="sk-SK" sz="1600" dirty="0" smtClean="0"/>
              <a:t> bude mať ťažkosti s písaním v každom predmete, a dieťa s </a:t>
            </a:r>
            <a:r>
              <a:rPr lang="sk-SK" sz="1600" b="1" dirty="0" err="1" smtClean="0"/>
              <a:t>dyslexiou</a:t>
            </a:r>
            <a:r>
              <a:rPr lang="sk-SK" sz="1600" dirty="0" smtClean="0"/>
              <a:t> bude mať problémy s čítaním aj v ostatných predmetoch, nielen v jazykoch, </a:t>
            </a:r>
          </a:p>
          <a:p>
            <a:pPr algn="just"/>
            <a:r>
              <a:rPr lang="sk-SK" sz="1600" dirty="0" smtClean="0"/>
              <a:t>pri výpočtoch môže mať problém s čítaním textu, je potrebné overiť či rozumie zadaniu, využiť väčšie písmo, nastaviť typ a veľkosť písma, hrubé vyznačenie dôležitých pokynov,</a:t>
            </a:r>
          </a:p>
          <a:p>
            <a:pPr algn="just"/>
            <a:r>
              <a:rPr lang="sk-SK" sz="1600" dirty="0" err="1" smtClean="0"/>
              <a:t>dyslexia</a:t>
            </a:r>
            <a:r>
              <a:rPr lang="sk-SK" sz="1600" dirty="0" smtClean="0"/>
              <a:t> neznamená iba ťažkosti </a:t>
            </a:r>
            <a:r>
              <a:rPr lang="sk-SK" sz="1600" b="1" dirty="0" smtClean="0"/>
              <a:t>s čítaním</a:t>
            </a:r>
            <a:r>
              <a:rPr lang="sk-SK" sz="1600" dirty="0" smtClean="0"/>
              <a:t>, ale aj </a:t>
            </a:r>
            <a:r>
              <a:rPr lang="sk-SK" sz="1600" b="1" dirty="0" smtClean="0"/>
              <a:t>s pamäťou</a:t>
            </a:r>
            <a:r>
              <a:rPr lang="sk-SK" sz="1600" dirty="0" smtClean="0"/>
              <a:t>, napr. pri učení sa vzorcov na fyzike, matematike alebo chémii, žiak sa ich dokáže naučiť, </a:t>
            </a:r>
            <a:r>
              <a:rPr lang="sk-SK" sz="1600" b="1" dirty="0" smtClean="0"/>
              <a:t>problém nastáva keď ich musí pri písomnej práci prepájať niekoľko zručností naraz, pomôžu tabuľky vzorcov a dlhší čas na prácu</a:t>
            </a:r>
            <a:r>
              <a:rPr lang="sk-SK" sz="1600" dirty="0" smtClean="0"/>
              <a:t>, </a:t>
            </a:r>
          </a:p>
          <a:p>
            <a:pPr algn="just"/>
            <a:r>
              <a:rPr lang="sk-SK" sz="1600" dirty="0" smtClean="0"/>
              <a:t>v geografii je veľký </a:t>
            </a:r>
            <a:r>
              <a:rPr lang="sk-SK" sz="1600" b="1" dirty="0" smtClean="0"/>
              <a:t>problém orientácia na mape </a:t>
            </a:r>
            <a:r>
              <a:rPr lang="sk-SK" sz="1600" dirty="0" smtClean="0"/>
              <a:t>– ak majú deti oslabenú orientáciu v priestore, je tu potrebná pomoc dospelého. </a:t>
            </a:r>
            <a:endParaRPr lang="sk-SK" sz="1600" dirty="0"/>
          </a:p>
        </p:txBody>
      </p:sp>
      <p:pic>
        <p:nvPicPr>
          <p:cNvPr id="4" name="Obrázok 3" descr="How to Teach Writing Skills Online Course - Education &amp; Teaching Class |  Study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57166"/>
            <a:ext cx="2609855" cy="106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Pribúda druhý cudzí jazyk</a:t>
            </a:r>
            <a:br>
              <a:rPr lang="sk-SK" dirty="0" smtClean="0"/>
            </a:br>
            <a:r>
              <a:rPr lang="sk-SK" dirty="0" smtClean="0"/>
              <a:t>čo s tým?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Rodič, alebo škola na základe žiadosti rodiča, </a:t>
            </a:r>
          </a:p>
          <a:p>
            <a:r>
              <a:rPr lang="sk-SK" sz="1600" b="1" dirty="0" smtClean="0"/>
              <a:t>môže písomne požiadať </a:t>
            </a:r>
            <a:r>
              <a:rPr lang="sk-SK" sz="1600" b="1" dirty="0" err="1" smtClean="0"/>
              <a:t>CPPPaP</a:t>
            </a:r>
            <a:r>
              <a:rPr lang="sk-SK" sz="1600" b="1" dirty="0" smtClean="0"/>
              <a:t>, aby žiak nebol klasifikovaný z druhého cudzieho jazyka, </a:t>
            </a:r>
          </a:p>
          <a:p>
            <a:r>
              <a:rPr lang="sk-SK" sz="1600" dirty="0" smtClean="0"/>
              <a:t>musí ísť o dieťa so ŠVVP,</a:t>
            </a:r>
            <a:endParaRPr lang="sk-SK" sz="1600" b="1" dirty="0" smtClean="0"/>
          </a:p>
          <a:p>
            <a:r>
              <a:rPr lang="sk-SK" sz="1600" dirty="0" smtClean="0"/>
              <a:t>pred týmto rozhodnutím by si mali rodičia položiť otázku, vezmeme na seba zodpovednosť, že naše dieťa bude mať problém vybrať si strednú školu, lebo nemá základy druhého cudzieho jazyka?</a:t>
            </a:r>
          </a:p>
          <a:p>
            <a:r>
              <a:rPr lang="sk-SK" sz="1600" dirty="0" smtClean="0"/>
              <a:t>bolo by nesprávne dieťa z rozhodovania vylúčiť, </a:t>
            </a:r>
          </a:p>
          <a:p>
            <a:r>
              <a:rPr lang="sk-SK" sz="1600" dirty="0" smtClean="0"/>
              <a:t>na druhej strane platí zásada, že menej je niekedy viac ...</a:t>
            </a:r>
          </a:p>
          <a:p>
            <a:r>
              <a:rPr lang="sk-SK" sz="1600" dirty="0" smtClean="0"/>
              <a:t>snáď každé dieťa s VPU bojuje s výučbou cudzieho jazyka, preto je dôležité nájsť stratégie, ktoré mu pomôžu:</a:t>
            </a:r>
          </a:p>
          <a:p>
            <a:r>
              <a:rPr lang="sk-SK" sz="1600" dirty="0" smtClean="0"/>
              <a:t>pravidelná príprava, výučba slovnej zásoby,</a:t>
            </a:r>
          </a:p>
          <a:p>
            <a:r>
              <a:rPr lang="sk-SK" sz="1600" dirty="0" smtClean="0"/>
              <a:t>používanie počítačových programov, ktoré nestrácajú trpezlivosť, </a:t>
            </a:r>
          </a:p>
          <a:p>
            <a:r>
              <a:rPr lang="sk-SK" sz="1600" dirty="0" smtClean="0"/>
              <a:t>keď dieťa potrebuje nejakú výslovnosť počuť mnohokrát, </a:t>
            </a:r>
          </a:p>
          <a:p>
            <a:r>
              <a:rPr lang="sk-SK" sz="1600" dirty="0" smtClean="0"/>
              <a:t>aby si ju zapamätalo zaistenie doučovania. </a:t>
            </a:r>
          </a:p>
        </p:txBody>
      </p:sp>
      <p:pic>
        <p:nvPicPr>
          <p:cNvPr id="5" name="Obrázok 4" descr="Poruchy učenia u detí Obrázok č.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85728"/>
            <a:ext cx="2581279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Písanie poznámok z vyučovania </a:t>
            </a:r>
            <a:br>
              <a:rPr lang="sk-SK" dirty="0" smtClean="0"/>
            </a:br>
            <a:r>
              <a:rPr lang="sk-SK" dirty="0" smtClean="0"/>
              <a:t>do zošitov, úprava zošitov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Písanie poznámok do zošitov je neoddeliteľnou súčasťou každodennej dochádzky na druhý stupeň ZŠ,</a:t>
            </a:r>
          </a:p>
          <a:p>
            <a:pPr algn="just"/>
            <a:r>
              <a:rPr lang="sk-SK" sz="1600" dirty="0" smtClean="0"/>
              <a:t>zapisovanie poznámok z ústneho výkladu učiteľa kladie v prvom rade veľké nároky na pozornosť a krátkodobú sluchovú pamäť, celkovo ide o náročný proces – dieťa sa musí sústrediť na učiteľov prejav, musí vybrať podstatné informácie z jeho výkladu, podržať ich v pamäti a zapísať do zošita, pri zápise musí aj naďalej sledovať vyslovené poznatky,</a:t>
            </a:r>
          </a:p>
          <a:p>
            <a:pPr algn="just"/>
            <a:r>
              <a:rPr lang="sk-SK" sz="1600" dirty="0" smtClean="0"/>
              <a:t>nielen deti s VPU táto aktivita často trápi, nevedia ako si zaobstarať poznámky z výučby, akú majú mať podobu a čo má byť ich obsahom,</a:t>
            </a:r>
          </a:p>
          <a:p>
            <a:pPr algn="just"/>
            <a:r>
              <a:rPr lang="sk-SK" sz="1600" dirty="0" smtClean="0"/>
              <a:t>deti je vhodné viesť k úprave zošitov, nie však z dôrazom na krasopis, ale s ohľadom na prehľadnosť a rýchlu orientáciu, </a:t>
            </a:r>
          </a:p>
          <a:p>
            <a:pPr algn="just"/>
            <a:r>
              <a:rPr lang="sk-SK" sz="1600" dirty="0" smtClean="0"/>
              <a:t>okrem čitateľného zápisu nám v tom môže pomôcť, zvýrazňovanie, alebo podčiarkovanie nadpisov, členenie na </a:t>
            </a:r>
            <a:r>
              <a:rPr lang="sk-SK" sz="1600" dirty="0" err="1" smtClean="0"/>
              <a:t>odstavce</a:t>
            </a:r>
            <a:r>
              <a:rPr lang="sk-SK" sz="1600" dirty="0" smtClean="0"/>
              <a:t>, </a:t>
            </a:r>
          </a:p>
          <a:p>
            <a:pPr algn="just"/>
            <a:r>
              <a:rPr lang="sk-SK" sz="1600" dirty="0" smtClean="0"/>
              <a:t>pre spracovanie poznámok do zošitov je u detí s VPU lepšie používať linajkové zošity, ktoré zaručujú väčšiu prehľadnosť a štruktúru zápisu, ak je do linajkového zošita potrebné niečo narysovať alebo nakresliť, môže to dieťa urobiť na samostatný papier, ktorý do linajkového zošitu vlepí.</a:t>
            </a:r>
            <a:endParaRPr lang="sk-SK" sz="1600" dirty="0"/>
          </a:p>
        </p:txBody>
      </p:sp>
      <p:pic>
        <p:nvPicPr>
          <p:cNvPr id="4" name="Obrázok 3" descr="Výsledok vyhľadávania obrázkov pre dopyt deti kreslene v škol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14290"/>
            <a:ext cx="2357454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Písanie písomných prác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Písomné práce sú pre jedincov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 veľmi ťažkou úlohou, </a:t>
            </a:r>
          </a:p>
          <a:p>
            <a:pPr algn="just"/>
            <a:r>
              <a:rPr lang="sk-SK" sz="1600" dirty="0" smtClean="0"/>
              <a:t>pretože sa v nich prepája a kombinuje veľké množstvo činností,</a:t>
            </a:r>
          </a:p>
          <a:p>
            <a:pPr algn="just"/>
            <a:r>
              <a:rPr lang="sk-SK" sz="1600" dirty="0" smtClean="0"/>
              <a:t> na ktoré si musia dať pozor,</a:t>
            </a:r>
          </a:p>
          <a:p>
            <a:pPr algn="just"/>
            <a:r>
              <a:rPr lang="sk-SK" sz="1600" dirty="0" smtClean="0"/>
              <a:t>vzhľadom nato, že sa VPU vyskytujú ako kombinácia </a:t>
            </a:r>
            <a:r>
              <a:rPr lang="sk-SK" sz="1600" b="1" dirty="0" err="1" smtClean="0"/>
              <a:t>dyslexie</a:t>
            </a:r>
            <a:r>
              <a:rPr lang="sk-SK" sz="1600" b="1" dirty="0" smtClean="0"/>
              <a:t>,</a:t>
            </a:r>
          </a:p>
          <a:p>
            <a:pPr algn="just"/>
            <a:r>
              <a:rPr lang="sk-SK" sz="1600" dirty="0" smtClean="0"/>
              <a:t> </a:t>
            </a:r>
            <a:r>
              <a:rPr lang="sk-SK" sz="1600" b="1" dirty="0" err="1" smtClean="0"/>
              <a:t>dysgrafie</a:t>
            </a:r>
            <a:r>
              <a:rPr lang="sk-SK" sz="1600" b="1" dirty="0" smtClean="0"/>
              <a:t> a </a:t>
            </a:r>
            <a:r>
              <a:rPr lang="sk-SK" sz="1600" b="1" dirty="0" err="1" smtClean="0"/>
              <a:t>dysortografie</a:t>
            </a:r>
            <a:r>
              <a:rPr lang="sk-SK" sz="1600" dirty="0" smtClean="0"/>
              <a:t>, budú písomné práce v akejkoľvek forme </a:t>
            </a:r>
          </a:p>
          <a:p>
            <a:pPr algn="just"/>
            <a:r>
              <a:rPr lang="sk-SK" sz="1600" dirty="0" smtClean="0"/>
              <a:t>patriť k tomu najťažšiemu, </a:t>
            </a:r>
          </a:p>
          <a:p>
            <a:pPr algn="just"/>
            <a:r>
              <a:rPr lang="sk-SK" sz="1600" dirty="0" smtClean="0"/>
              <a:t>čo musia títo žiaci v škole zdolávať,</a:t>
            </a:r>
          </a:p>
          <a:p>
            <a:pPr algn="just"/>
            <a:r>
              <a:rPr lang="sk-SK" sz="1600" b="1" dirty="0" smtClean="0"/>
              <a:t>Nech už píšete akúkoľvek prácu treba si uvedomiť</a:t>
            </a:r>
            <a:r>
              <a:rPr lang="sk-SK" sz="1600" dirty="0" smtClean="0"/>
              <a:t>:</a:t>
            </a:r>
          </a:p>
          <a:p>
            <a:pPr algn="just"/>
            <a:r>
              <a:rPr lang="sk-SK" sz="1600" dirty="0" smtClean="0"/>
              <a:t>aký je cieľ? </a:t>
            </a:r>
          </a:p>
          <a:p>
            <a:pPr algn="just"/>
            <a:r>
              <a:rPr lang="sk-SK" sz="1600" dirty="0" smtClean="0"/>
              <a:t>ako začať?</a:t>
            </a:r>
          </a:p>
          <a:p>
            <a:pPr algn="just"/>
            <a:r>
              <a:rPr lang="sk-SK" sz="1600" dirty="0" smtClean="0"/>
              <a:t> sú dané pravidlá, aké?</a:t>
            </a:r>
          </a:p>
          <a:p>
            <a:pPr algn="just"/>
            <a:r>
              <a:rPr lang="sk-SK" sz="1600" dirty="0" smtClean="0"/>
              <a:t> stanoviť si postup práce.</a:t>
            </a:r>
          </a:p>
          <a:p>
            <a:pPr algn="just"/>
            <a:r>
              <a:rPr lang="sk-SK" sz="1600" dirty="0" smtClean="0"/>
              <a:t> nezabúdať na kontrolu.</a:t>
            </a:r>
            <a:endParaRPr lang="sk-SK" sz="1600" dirty="0"/>
          </a:p>
        </p:txBody>
      </p:sp>
      <p:pic>
        <p:nvPicPr>
          <p:cNvPr id="4" name="Obrázok 3" descr="Má vaše dieťa problémy s učením? Ako odhaliť poruchy učenia II. | Najmama.s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290"/>
            <a:ext cx="271887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Skúšanie na tabuli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Pre niektorých žiakov je ústne skúšanie omnoho príjemnejšie ako písanie, </a:t>
            </a:r>
          </a:p>
          <a:p>
            <a:r>
              <a:rPr lang="sk-SK" sz="1600" dirty="0" smtClean="0"/>
              <a:t>mnohí jedinci s VPU sú verbálne zdatní, je to ich kompenzačná stratégia, vedia, že pri písaní,</a:t>
            </a:r>
          </a:p>
          <a:p>
            <a:r>
              <a:rPr lang="sk-SK" sz="1600" dirty="0" smtClean="0"/>
              <a:t> alebo čítaní súvislého textu na verejnosti by neuspeli,</a:t>
            </a:r>
          </a:p>
          <a:p>
            <a:r>
              <a:rPr lang="sk-SK" sz="1600" dirty="0" smtClean="0"/>
              <a:t>na druhej strane sa niektorí žiaci nemusia cítiť úplne istí, keď majú prezentovať učivo pred spolužiakmi, </a:t>
            </a:r>
          </a:p>
          <a:p>
            <a:r>
              <a:rPr lang="sk-SK" sz="1600" dirty="0" smtClean="0"/>
              <a:t>druhostupňoví žiaci už väčšinou vedia povedať, ktorá forma skúšania je pre nich najvhodnejšia, niekedy môže zmierniť stres variant skúšania, kedy žiak </a:t>
            </a:r>
            <a:r>
              <a:rPr lang="sk-SK" sz="1600" b="1" dirty="0" smtClean="0"/>
              <a:t>nemusí ísť k tabuli a sedí vo svojej lavici</a:t>
            </a:r>
            <a:r>
              <a:rPr lang="sk-SK" sz="1600" dirty="0" smtClean="0"/>
              <a:t>, len hovorí s vyučujúcim, ktorý mu kladie otázky, </a:t>
            </a:r>
          </a:p>
          <a:p>
            <a:r>
              <a:rPr lang="sk-SK" sz="1600" dirty="0" smtClean="0"/>
              <a:t>čo im prezentáciu vedomostí komplikuje</a:t>
            </a:r>
          </a:p>
          <a:p>
            <a:r>
              <a:rPr lang="sk-SK" sz="1600" dirty="0" smtClean="0"/>
              <a:t>je dôležité pýtať sa ich a spoločne s nimi vymýšľať optimálne riešenia, </a:t>
            </a:r>
          </a:p>
          <a:p>
            <a:r>
              <a:rPr lang="sk-SK" sz="1600" dirty="0" smtClean="0"/>
              <a:t>aby čo najlepšie prejavili, čo vedia. </a:t>
            </a:r>
            <a:endParaRPr lang="sk-SK" sz="1600" dirty="0"/>
          </a:p>
        </p:txBody>
      </p:sp>
      <p:pic>
        <p:nvPicPr>
          <p:cNvPr id="4" name="Obrázok 3" descr="Kvíz: Vyriešite 7 úloh z matematiky? | Nový Ča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0"/>
            <a:ext cx="285752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Odliatok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617</TotalTime>
  <Words>2077</Words>
  <Application>Microsoft Office PowerPoint</Application>
  <PresentationFormat>Prezentácia na obrazovke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Arkáda</vt:lpstr>
      <vt:lpstr>Vývinové poruchy učenia  rady pre rodičov a učiteľov druhý stupeň ZŠ – škola  6.Časť</vt:lpstr>
      <vt:lpstr>Viac učiteľov,  nové vyučovacie predmety</vt:lpstr>
      <vt:lpstr>Individuálny vzdelávací program na druhom stupni</vt:lpstr>
      <vt:lpstr>Čo ponúka škola žiakom s vpu na druhom stupni</vt:lpstr>
      <vt:lpstr>Vpu vo výučbe odborných predmetov</vt:lpstr>
      <vt:lpstr>Pribúda druhý cudzí jazyk čo s tým?</vt:lpstr>
      <vt:lpstr>Písanie poznámok z vyučovania  do zošitov, úprava zošitov</vt:lpstr>
      <vt:lpstr>Písanie písomných prác</vt:lpstr>
      <vt:lpstr>Skúšanie na tabuli</vt:lpstr>
      <vt:lpstr>Povinná literatúra, áno, ale...</vt:lpstr>
      <vt:lpstr>Chybami sa učíme</vt:lpstr>
      <vt:lpstr>Každé dieťa je iné, aj každý dyslektik je iný</vt:lpstr>
      <vt:lpstr>Najlepšia motivácia je úspech!</vt:lpstr>
      <vt:lpstr>                 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Vývinové poruchy učenia  rady pre rodičov a učiteľov druhý stupeň ZŠ – rodina  6.Časť</dc:title>
  <dc:creator>hp</dc:creator>
  <cp:lastModifiedBy>hp</cp:lastModifiedBy>
  <cp:revision>77</cp:revision>
  <dcterms:created xsi:type="dcterms:W3CDTF">2021-02-03T14:14:31Z</dcterms:created>
  <dcterms:modified xsi:type="dcterms:W3CDTF">2021-04-12T06:32:10Z</dcterms:modified>
</cp:coreProperties>
</file>